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9144000" cy="5143500" type="screen16x9"/>
  <p:notesSz cx="6858000" cy="9144000"/>
  <p:embeddedFontLst>
    <p:embeddedFont>
      <p:font typeface="Consolas" panose="020B0609020204030204" pitchFamily="49" charset="0"/>
      <p:regular r:id="rId22"/>
      <p:bold r:id="rId23"/>
      <p:italic r:id="rId24"/>
      <p:boldItalic r:id="rId25"/>
    </p:embeddedFont>
    <p:embeddedFont>
      <p:font typeface="Lato" panose="020F0502020204030203" pitchFamily="34" charset="77"/>
      <p:regular r:id="rId26"/>
      <p:bold r:id="rId27"/>
      <p:italic r:id="rId28"/>
      <p:boldItalic r:id="rId29"/>
    </p:embeddedFont>
    <p:embeddedFont>
      <p:font typeface="Lato Light" panose="020F0302020204030203" pitchFamily="34" charset="77"/>
      <p:regular r:id="rId30"/>
      <p:bold r:id="rId31"/>
      <p:italic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934"/>
    <p:restoredTop sz="94694"/>
  </p:normalViewPr>
  <p:slideViewPr>
    <p:cSldViewPr snapToGrid="0">
      <p:cViewPr varScale="1">
        <p:scale>
          <a:sx n="156" d="100"/>
          <a:sy n="156" d="100"/>
        </p:scale>
        <p:origin x="808" y="16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21" Type="http://schemas.openxmlformats.org/officeDocument/2006/relationships/notesMaster" Target="notesMasters/notesMaster1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" name="Google Shape;5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6" name="Google Shape;136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5" name="Google Shape;145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6" name="Google Shape;156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7" name="Google Shape;167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7" name="Google Shape;177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7" name="Google Shape;187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6" name="Google Shape;196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3" name="Google Shape;203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2" name="Google Shape;212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1" name="Google Shape;221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2" name="Google Shape;7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2" name="Google Shape;82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1" name="Google Shape;91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0" name="Google Shape;100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9" name="Google Shape;109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8" name="Google Shape;118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7" name="Google Shape;127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1850700"/>
            <a:ext cx="9144000" cy="15963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311700" y="1939850"/>
            <a:ext cx="8520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Lato Light"/>
              <a:buNone/>
              <a:defRPr sz="5200">
                <a:latin typeface="Lato Light"/>
                <a:ea typeface="Lato Light"/>
                <a:cs typeface="Lato Light"/>
                <a:sym typeface="Lato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5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 sz="2800">
                <a:latin typeface="Lato"/>
                <a:ea typeface="Lato"/>
                <a:cs typeface="Lato"/>
                <a:sym typeface="La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0" name="Google Shape;50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1" name="Google Shape;51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body" idx="1"/>
          </p:nvPr>
        </p:nvSpPr>
        <p:spPr>
          <a:xfrm>
            <a:off x="311700" y="826200"/>
            <a:ext cx="3999900" cy="3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 b="1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body" idx="2"/>
          </p:nvPr>
        </p:nvSpPr>
        <p:spPr>
          <a:xfrm>
            <a:off x="4832400" y="826200"/>
            <a:ext cx="3999900" cy="3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 b="1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" name="Google Shape;18;p3"/>
          <p:cNvSpPr/>
          <p:nvPr/>
        </p:nvSpPr>
        <p:spPr>
          <a:xfrm>
            <a:off x="0" y="134400"/>
            <a:ext cx="9144000" cy="5727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3"/>
          <p:cNvSpPr txBox="1">
            <a:spLocks noGrp="1"/>
          </p:cNvSpPr>
          <p:nvPr>
            <p:ph type="title"/>
          </p:nvPr>
        </p:nvSpPr>
        <p:spPr>
          <a:xfrm>
            <a:off x="311700" y="134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0" y="134400"/>
            <a:ext cx="9144000" cy="5727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311700" y="134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311700" y="804575"/>
            <a:ext cx="8520600" cy="3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b="1"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" name="Google Shape;30;p6"/>
          <p:cNvSpPr/>
          <p:nvPr/>
        </p:nvSpPr>
        <p:spPr>
          <a:xfrm>
            <a:off x="0" y="134400"/>
            <a:ext cx="9144000" cy="5727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311700" y="134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7" name="Google Shape;47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Lato"/>
              <a:buChar char="●"/>
              <a:defRPr sz="18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Glossary/Truthy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hyperlink" Target="http://pythontutor.com/javascript.html#mode=edit" TargetMode="External"/><Relationship Id="rId4" Type="http://schemas.openxmlformats.org/officeDocument/2006/relationships/hyperlink" Target="https://developer.mozilla.org/en-US/docs/Glossary/Falsy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pythontutor.com/javascript.html#mode=edit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pythontutor.com/javascript.html#mode=edit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pythontutor.com/javascript.html#mode=edit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pythontutor.com/javascript.html#mode=edit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pythontutor.com/javascript.html#mode=edit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pythontutor.com/javascript.html#mode=edit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pythontutor.com/javascript.html#mode=edit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developer.mozilla.org/en-US/docs/Web/JavaScript/Data_structures" TargetMode="External"/><Relationship Id="rId13" Type="http://schemas.openxmlformats.org/officeDocument/2006/relationships/hyperlink" Target="https://developer.mozilla.org/en-US/docs/Web/JavaScript/Reference/Global_Objects/Array" TargetMode="External"/><Relationship Id="rId18" Type="http://schemas.openxmlformats.org/officeDocument/2006/relationships/hyperlink" Target="https://developer.mozilla.org/en-US/docs/Web/JavaScript/Reference/Global_Objects/Array/unshift" TargetMode="External"/><Relationship Id="rId3" Type="http://schemas.openxmlformats.org/officeDocument/2006/relationships/hyperlink" Target="https://developer.mozilla.org/en-US/docs/Web/JavaScript/Reference/Global_Objects/JSON/stringify" TargetMode="External"/><Relationship Id="rId7" Type="http://schemas.openxmlformats.org/officeDocument/2006/relationships/hyperlink" Target="https://developer.mozilla.org/en-US/docs/Web/JavaScript" TargetMode="External"/><Relationship Id="rId12" Type="http://schemas.openxmlformats.org/officeDocument/2006/relationships/hyperlink" Target="https://developer.mozilla.org/en-US/docs/Web/JavaScript/Guide/Functions" TargetMode="External"/><Relationship Id="rId17" Type="http://schemas.openxmlformats.org/officeDocument/2006/relationships/hyperlink" Target="https://developer.mozilla.org/en-US/docs/Web/JavaScript/Reference/Global_Objects/Array/shift" TargetMode="External"/><Relationship Id="rId2" Type="http://schemas.openxmlformats.org/officeDocument/2006/relationships/notesSlide" Target="../notesSlides/notesSlide2.xml"/><Relationship Id="rId16" Type="http://schemas.openxmlformats.org/officeDocument/2006/relationships/hyperlink" Target="https://developer.mozilla.org/en-US/docs/Web/JavaScript/Reference/Global_Objects/Array/pop" TargetMode="External"/><Relationship Id="rId20" Type="http://schemas.openxmlformats.org/officeDocument/2006/relationships/hyperlink" Target="https://developer.mozilla.org/en-US/docs/Web/JavaScript/Reference/Global_Objects/Array/map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eveloper.mozilla.org/en-US/docs/Glossary/Falsy" TargetMode="External"/><Relationship Id="rId11" Type="http://schemas.openxmlformats.org/officeDocument/2006/relationships/hyperlink" Target="https://developer.mozilla.org/en-US/docs/Web/JavaScript/Reference/Operators/in" TargetMode="External"/><Relationship Id="rId5" Type="http://schemas.openxmlformats.org/officeDocument/2006/relationships/hyperlink" Target="https://developer.mozilla.org/en-US/docs/Glossary/Truthy" TargetMode="External"/><Relationship Id="rId15" Type="http://schemas.openxmlformats.org/officeDocument/2006/relationships/hyperlink" Target="https://developer.mozilla.org/en-US/docs/Web/JavaScript/Reference/Global_Objects/Array/push" TargetMode="External"/><Relationship Id="rId10" Type="http://schemas.openxmlformats.org/officeDocument/2006/relationships/hyperlink" Target="https://developer.mozilla.org/en-US/docs/Web/JavaScript/Reference/Operators/delete" TargetMode="External"/><Relationship Id="rId19" Type="http://schemas.openxmlformats.org/officeDocument/2006/relationships/hyperlink" Target="https://developer.mozilla.org/en-US/docs/Web/JavaScript/Reference/Global_Objects/Array/forEach" TargetMode="External"/><Relationship Id="rId4" Type="http://schemas.openxmlformats.org/officeDocument/2006/relationships/hyperlink" Target="https://developer.mozilla.org/en-US/docs/Web/JavaScript/Reference/Global_Objects/JSON/parse" TargetMode="External"/><Relationship Id="rId9" Type="http://schemas.openxmlformats.org/officeDocument/2006/relationships/hyperlink" Target="https://developer.mozilla.org/en-US/docs/Web/JavaScript/Reference/Global_Objects/Object" TargetMode="External"/><Relationship Id="rId14" Type="http://schemas.openxmlformats.org/officeDocument/2006/relationships/hyperlink" Target="https://developer.mozilla.org/en-US/docs/Web/JavaScript/Reference/Global_Objects/Array/length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pythontutor.com/javascript.html#mode=edit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pythontutor.com/javascript.html#mode=edit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pythontutor.com/javascript.html#mode=edit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pythontutor.com/javascript.html#mode=edit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pythontutor.com/javascript.html#mode=edit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pythontutor.com/javascript.html#mode=edit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pythontutor.com/javascript.html#mode=edit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"/>
          <p:cNvSpPr txBox="1">
            <a:spLocks noGrp="1"/>
          </p:cNvSpPr>
          <p:nvPr>
            <p:ph type="ctrTitle"/>
          </p:nvPr>
        </p:nvSpPr>
        <p:spPr>
          <a:xfrm>
            <a:off x="311700" y="1939850"/>
            <a:ext cx="8520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COMPSCI 326</a:t>
            </a:r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5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lnSpcReduction="2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Lecture 03: JS Objects, Arrays, Functions, &amp; Iteration</a:t>
            </a:r>
            <a:endParaRPr/>
          </a:p>
        </p:txBody>
      </p:sp>
      <p:pic>
        <p:nvPicPr>
          <p:cNvPr id="60" name="Google Shape;60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73538" y="100800"/>
            <a:ext cx="3796924" cy="163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126101" y="3375025"/>
            <a:ext cx="1706198" cy="1710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64400" y="3527326"/>
            <a:ext cx="2718976" cy="147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2"/>
          <p:cNvSpPr txBox="1">
            <a:spLocks noGrp="1"/>
          </p:cNvSpPr>
          <p:nvPr>
            <p:ph type="title"/>
          </p:nvPr>
        </p:nvSpPr>
        <p:spPr>
          <a:xfrm>
            <a:off x="311700" y="134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Arrays - </a:t>
            </a:r>
            <a:r>
              <a:rPr lang="en" u="sng">
                <a:solidFill>
                  <a:schemeClr val="hlink"/>
                </a:solidFill>
                <a:hlinkClick r:id="rId3"/>
              </a:rPr>
              <a:t>truthy</a:t>
            </a:r>
            <a:r>
              <a:rPr lang="en"/>
              <a:t>/</a:t>
            </a:r>
            <a:r>
              <a:rPr lang="en" u="sng">
                <a:solidFill>
                  <a:schemeClr val="hlink"/>
                </a:solidFill>
                <a:hlinkClick r:id="rId4"/>
              </a:rPr>
              <a:t>falsy</a:t>
            </a:r>
            <a:endParaRPr/>
          </a:p>
        </p:txBody>
      </p:sp>
      <p:sp>
        <p:nvSpPr>
          <p:cNvPr id="139" name="Google Shape;139;p22"/>
          <p:cNvSpPr txBox="1">
            <a:spLocks noGrp="1"/>
          </p:cNvSpPr>
          <p:nvPr>
            <p:ph type="body" idx="1"/>
          </p:nvPr>
        </p:nvSpPr>
        <p:spPr>
          <a:xfrm>
            <a:off x="205150" y="826200"/>
            <a:ext cx="4593900" cy="3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b="0">
                <a:latin typeface="Consolas"/>
                <a:ea typeface="Consolas"/>
                <a:cs typeface="Consolas"/>
                <a:sym typeface="Consolas"/>
              </a:rPr>
              <a:t>!arr[12]; ⇒ true</a:t>
            </a:r>
            <a:endParaRPr b="0"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 b="0"/>
              <a:t>Special values like </a:t>
            </a:r>
            <a:r>
              <a:rPr lang="en"/>
              <a:t>undefined</a:t>
            </a:r>
            <a:r>
              <a:rPr lang="en" b="0"/>
              <a:t> and </a:t>
            </a:r>
            <a:r>
              <a:rPr lang="en"/>
              <a:t>null</a:t>
            </a:r>
            <a:r>
              <a:rPr lang="en" b="0"/>
              <a:t> are “falsey”</a:t>
            </a:r>
            <a:endParaRPr b="0"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b="0"/>
              <a:t>They act like false, so when you negate them they are true</a:t>
            </a:r>
            <a:endParaRPr b="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rPr lang="en" b="0"/>
              <a:t>What about things that are not falsey?</a:t>
            </a:r>
            <a:endParaRPr b="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rPr lang="en" b="0">
                <a:latin typeface="Consolas"/>
                <a:ea typeface="Consolas"/>
                <a:cs typeface="Consolas"/>
                <a:sym typeface="Consolas"/>
              </a:rPr>
              <a:t>if (‘huh’) console.log(‘Y’); ↦ ‘Y’</a:t>
            </a:r>
            <a:br>
              <a:rPr lang="en" b="0">
                <a:latin typeface="Consolas"/>
                <a:ea typeface="Consolas"/>
                <a:cs typeface="Consolas"/>
                <a:sym typeface="Consolas"/>
              </a:rPr>
            </a:br>
            <a:r>
              <a:rPr lang="en" b="0">
                <a:latin typeface="Consolas"/>
                <a:ea typeface="Consolas"/>
                <a:cs typeface="Consolas"/>
                <a:sym typeface="Consolas"/>
              </a:rPr>
              <a:t>if (!’huh’) console.log(‘Y’); ⇒ undefined</a:t>
            </a:r>
            <a:br>
              <a:rPr lang="en" b="0">
                <a:latin typeface="Consolas"/>
                <a:ea typeface="Consolas"/>
                <a:cs typeface="Consolas"/>
                <a:sym typeface="Consolas"/>
              </a:rPr>
            </a:br>
            <a:r>
              <a:rPr lang="en" b="0">
                <a:latin typeface="Consolas"/>
                <a:ea typeface="Consolas"/>
                <a:cs typeface="Consolas"/>
                <a:sym typeface="Consolas"/>
              </a:rPr>
              <a:t>if ({}) console.log(‘Y’); ↦ ‘Y’</a:t>
            </a:r>
            <a:br>
              <a:rPr lang="en" b="0">
                <a:latin typeface="Consolas"/>
                <a:ea typeface="Consolas"/>
                <a:cs typeface="Consolas"/>
                <a:sym typeface="Consolas"/>
              </a:rPr>
            </a:br>
            <a:r>
              <a:rPr lang="en" b="0">
                <a:latin typeface="Consolas"/>
                <a:ea typeface="Consolas"/>
                <a:cs typeface="Consolas"/>
                <a:sym typeface="Consolas"/>
              </a:rPr>
              <a:t>if ([]) console.log(‘Y’); ↦ ‘Y’</a:t>
            </a:r>
            <a:br>
              <a:rPr lang="en" b="0">
                <a:latin typeface="Consolas"/>
                <a:ea typeface="Consolas"/>
                <a:cs typeface="Consolas"/>
                <a:sym typeface="Consolas"/>
              </a:rPr>
            </a:br>
            <a:r>
              <a:rPr lang="en" b="0">
                <a:latin typeface="Consolas"/>
                <a:ea typeface="Consolas"/>
                <a:cs typeface="Consolas"/>
                <a:sym typeface="Consolas"/>
              </a:rPr>
              <a:t>if (undefined) console.log(‘Y’); ⇒ undefined</a:t>
            </a:r>
            <a:br>
              <a:rPr lang="en" b="0">
                <a:latin typeface="Consolas"/>
                <a:ea typeface="Consolas"/>
                <a:cs typeface="Consolas"/>
                <a:sym typeface="Consolas"/>
              </a:rPr>
            </a:br>
            <a:r>
              <a:rPr lang="en" b="0">
                <a:latin typeface="Consolas"/>
                <a:ea typeface="Consolas"/>
                <a:cs typeface="Consolas"/>
                <a:sym typeface="Consolas"/>
              </a:rPr>
              <a:t>if (null) console.log(‘Y’); ⇒ undefined</a:t>
            </a:r>
            <a:endParaRPr b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400"/>
              <a:buNone/>
            </a:pPr>
            <a:endParaRPr/>
          </a:p>
        </p:txBody>
      </p:sp>
      <p:sp>
        <p:nvSpPr>
          <p:cNvPr id="140" name="Google Shape;140;p22"/>
          <p:cNvSpPr txBox="1">
            <a:spLocks noGrp="1"/>
          </p:cNvSpPr>
          <p:nvPr>
            <p:ph type="body" idx="2"/>
          </p:nvPr>
        </p:nvSpPr>
        <p:spPr>
          <a:xfrm>
            <a:off x="4832400" y="3450975"/>
            <a:ext cx="3999900" cy="12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400"/>
              <a:buNone/>
            </a:pPr>
            <a:r>
              <a:rPr lang="en" b="0"/>
              <a:t>Image from </a:t>
            </a:r>
            <a:r>
              <a:rPr lang="en" b="0" u="sng">
                <a:solidFill>
                  <a:schemeClr val="hlink"/>
                </a:solidFill>
                <a:hlinkClick r:id="rId5"/>
              </a:rPr>
              <a:t>JavaScript Tutor - Visualize JavaScript code execution to learn JavaScript online</a:t>
            </a:r>
            <a:r>
              <a:rPr lang="en" b="0"/>
              <a:t> - great place to try out snippets of JavaScript code!</a:t>
            </a:r>
            <a:endParaRPr b="0"/>
          </a:p>
        </p:txBody>
      </p:sp>
      <p:sp>
        <p:nvSpPr>
          <p:cNvPr id="141" name="Google Shape;141;p22"/>
          <p:cNvSpPr txBox="1">
            <a:spLocks noGrp="1"/>
          </p:cNvSpPr>
          <p:nvPr>
            <p:ph type="body" idx="2"/>
          </p:nvPr>
        </p:nvSpPr>
        <p:spPr>
          <a:xfrm>
            <a:off x="4832400" y="760525"/>
            <a:ext cx="3999900" cy="12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400"/>
              <a:buNone/>
            </a:pPr>
            <a:r>
              <a:rPr lang="en" b="0">
                <a:latin typeface="Consolas"/>
                <a:ea typeface="Consolas"/>
                <a:cs typeface="Consolas"/>
                <a:sym typeface="Consolas"/>
              </a:rPr>
              <a:t>let arr = [10, 20];</a:t>
            </a:r>
            <a:endParaRPr b="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42" name="Google Shape;142;p2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150938" y="1546125"/>
            <a:ext cx="3362825" cy="139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3"/>
          <p:cNvSpPr txBox="1">
            <a:spLocks noGrp="1"/>
          </p:cNvSpPr>
          <p:nvPr>
            <p:ph type="title"/>
          </p:nvPr>
        </p:nvSpPr>
        <p:spPr>
          <a:xfrm>
            <a:off x="311700" y="134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Arrays - like a stack, push/pop</a:t>
            </a:r>
            <a:endParaRPr/>
          </a:p>
        </p:txBody>
      </p:sp>
      <p:sp>
        <p:nvSpPr>
          <p:cNvPr id="148" name="Google Shape;148;p23"/>
          <p:cNvSpPr txBox="1">
            <a:spLocks noGrp="1"/>
          </p:cNvSpPr>
          <p:nvPr>
            <p:ph type="body" idx="1"/>
          </p:nvPr>
        </p:nvSpPr>
        <p:spPr>
          <a:xfrm>
            <a:off x="311700" y="826200"/>
            <a:ext cx="3999900" cy="3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You can treat arrays like a stack</a:t>
            </a:r>
            <a:endParaRPr/>
          </a:p>
          <a:p>
            <a:pPr marL="457200" lvl="0" indent="-3175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 b="0"/>
              <a:t>Using the </a:t>
            </a:r>
            <a:r>
              <a:rPr lang="en"/>
              <a:t>push</a:t>
            </a:r>
            <a:r>
              <a:rPr lang="en" b="0"/>
              <a:t> method:</a:t>
            </a:r>
            <a:br>
              <a:rPr lang="en" b="0"/>
            </a:br>
            <a:br>
              <a:rPr lang="en" b="0"/>
            </a:br>
            <a:r>
              <a:rPr lang="en" b="0">
                <a:latin typeface="Consolas"/>
                <a:ea typeface="Consolas"/>
                <a:cs typeface="Consolas"/>
                <a:sym typeface="Consolas"/>
              </a:rPr>
              <a:t>arr.push(30); ⇒ 3 // new length</a:t>
            </a:r>
            <a:br>
              <a:rPr lang="en" b="0">
                <a:latin typeface="Consolas"/>
                <a:ea typeface="Consolas"/>
                <a:cs typeface="Consolas"/>
                <a:sym typeface="Consolas"/>
              </a:rPr>
            </a:br>
            <a:r>
              <a:rPr lang="en" b="0">
                <a:latin typeface="Consolas"/>
                <a:ea typeface="Consolas"/>
                <a:cs typeface="Consolas"/>
                <a:sym typeface="Consolas"/>
              </a:rPr>
              <a:t>arr; ⇒ [10, 20, 30]</a:t>
            </a:r>
            <a:br>
              <a:rPr lang="en" b="0"/>
            </a:br>
            <a:br>
              <a:rPr lang="en" b="0"/>
            </a:br>
            <a:br>
              <a:rPr lang="en" b="0"/>
            </a:br>
            <a:br>
              <a:rPr lang="en" b="0"/>
            </a:br>
            <a:endParaRPr b="0"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b="0"/>
              <a:t>Using the </a:t>
            </a:r>
            <a:r>
              <a:rPr lang="en"/>
              <a:t>pop</a:t>
            </a:r>
            <a:r>
              <a:rPr lang="en" b="0"/>
              <a:t> method:</a:t>
            </a:r>
            <a:br>
              <a:rPr lang="en" b="0"/>
            </a:br>
            <a:br>
              <a:rPr lang="en" b="0"/>
            </a:br>
            <a:r>
              <a:rPr lang="en" b="0">
                <a:latin typeface="Consolas"/>
                <a:ea typeface="Consolas"/>
                <a:cs typeface="Consolas"/>
                <a:sym typeface="Consolas"/>
              </a:rPr>
              <a:t>arr.pop(); ⇒ 30 // top value</a:t>
            </a:r>
            <a:br>
              <a:rPr lang="en" b="0">
                <a:latin typeface="Consolas"/>
                <a:ea typeface="Consolas"/>
                <a:cs typeface="Consolas"/>
                <a:sym typeface="Consolas"/>
              </a:rPr>
            </a:br>
            <a:r>
              <a:rPr lang="en" b="0">
                <a:latin typeface="Consolas"/>
                <a:ea typeface="Consolas"/>
                <a:cs typeface="Consolas"/>
                <a:sym typeface="Consolas"/>
              </a:rPr>
              <a:t>arr; ⇒ [10, 20]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49" name="Google Shape;149;p23"/>
          <p:cNvSpPr txBox="1">
            <a:spLocks noGrp="1"/>
          </p:cNvSpPr>
          <p:nvPr>
            <p:ph type="body" idx="2"/>
          </p:nvPr>
        </p:nvSpPr>
        <p:spPr>
          <a:xfrm>
            <a:off x="4832400" y="3450975"/>
            <a:ext cx="3999900" cy="12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400"/>
              <a:buNone/>
            </a:pPr>
            <a:r>
              <a:rPr lang="en" b="0"/>
              <a:t>Image from </a:t>
            </a:r>
            <a:r>
              <a:rPr lang="en" b="0" u="sng">
                <a:solidFill>
                  <a:schemeClr val="hlink"/>
                </a:solidFill>
                <a:hlinkClick r:id="rId3"/>
              </a:rPr>
              <a:t>JavaScript Tutor - Visualize JavaScript code execution to learn JavaScript online</a:t>
            </a:r>
            <a:r>
              <a:rPr lang="en" b="0"/>
              <a:t> - great place to try out snippets of JavaScript code!</a:t>
            </a:r>
            <a:endParaRPr b="0"/>
          </a:p>
        </p:txBody>
      </p:sp>
      <p:sp>
        <p:nvSpPr>
          <p:cNvPr id="150" name="Google Shape;150;p23"/>
          <p:cNvSpPr txBox="1">
            <a:spLocks noGrp="1"/>
          </p:cNvSpPr>
          <p:nvPr>
            <p:ph type="body" idx="2"/>
          </p:nvPr>
        </p:nvSpPr>
        <p:spPr>
          <a:xfrm>
            <a:off x="4832400" y="760525"/>
            <a:ext cx="3999900" cy="12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400"/>
              <a:buNone/>
            </a:pPr>
            <a:r>
              <a:rPr lang="en" b="0">
                <a:latin typeface="Consolas"/>
                <a:ea typeface="Consolas"/>
                <a:cs typeface="Consolas"/>
                <a:sym typeface="Consolas"/>
              </a:rPr>
              <a:t>let arr = [10, 20];</a:t>
            </a:r>
            <a:endParaRPr b="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51" name="Google Shape;151;p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50938" y="1546125"/>
            <a:ext cx="3362825" cy="139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482450" y="2361969"/>
            <a:ext cx="2247900" cy="85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82460" y="4169250"/>
            <a:ext cx="2042665" cy="85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4"/>
          <p:cNvSpPr txBox="1">
            <a:spLocks noGrp="1"/>
          </p:cNvSpPr>
          <p:nvPr>
            <p:ph type="title"/>
          </p:nvPr>
        </p:nvSpPr>
        <p:spPr>
          <a:xfrm>
            <a:off x="311700" y="134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Arrays - from the front, shift/unshift</a:t>
            </a:r>
            <a:endParaRPr/>
          </a:p>
        </p:txBody>
      </p:sp>
      <p:sp>
        <p:nvSpPr>
          <p:cNvPr id="159" name="Google Shape;159;p24"/>
          <p:cNvSpPr txBox="1">
            <a:spLocks noGrp="1"/>
          </p:cNvSpPr>
          <p:nvPr>
            <p:ph type="body" idx="1"/>
          </p:nvPr>
        </p:nvSpPr>
        <p:spPr>
          <a:xfrm>
            <a:off x="311700" y="826200"/>
            <a:ext cx="3999900" cy="3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You can work from the front of the array</a:t>
            </a:r>
            <a:endParaRPr/>
          </a:p>
          <a:p>
            <a:pPr marL="457200" lvl="0" indent="-3175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 b="0"/>
              <a:t>Using the </a:t>
            </a:r>
            <a:r>
              <a:rPr lang="en"/>
              <a:t>unshift</a:t>
            </a:r>
            <a:r>
              <a:rPr lang="en" b="0"/>
              <a:t> method:</a:t>
            </a:r>
            <a:br>
              <a:rPr lang="en" b="0"/>
            </a:br>
            <a:br>
              <a:rPr lang="en" b="0"/>
            </a:br>
            <a:r>
              <a:rPr lang="en" b="0">
                <a:latin typeface="Consolas"/>
                <a:ea typeface="Consolas"/>
                <a:cs typeface="Consolas"/>
                <a:sym typeface="Consolas"/>
              </a:rPr>
              <a:t>arr.unshift(0); ⇒ 3 // new length</a:t>
            </a:r>
            <a:br>
              <a:rPr lang="en" b="0">
                <a:latin typeface="Consolas"/>
                <a:ea typeface="Consolas"/>
                <a:cs typeface="Consolas"/>
                <a:sym typeface="Consolas"/>
              </a:rPr>
            </a:br>
            <a:r>
              <a:rPr lang="en" b="0">
                <a:latin typeface="Consolas"/>
                <a:ea typeface="Consolas"/>
                <a:cs typeface="Consolas"/>
                <a:sym typeface="Consolas"/>
              </a:rPr>
              <a:t>arr; ⇒ [0, 10, 20]</a:t>
            </a:r>
            <a:br>
              <a:rPr lang="en" b="0"/>
            </a:br>
            <a:br>
              <a:rPr lang="en" b="0"/>
            </a:br>
            <a:br>
              <a:rPr lang="en" b="0"/>
            </a:br>
            <a:br>
              <a:rPr lang="en" b="0"/>
            </a:br>
            <a:endParaRPr b="0"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b="0"/>
              <a:t>Using the </a:t>
            </a:r>
            <a:r>
              <a:rPr lang="en"/>
              <a:t>shift</a:t>
            </a:r>
            <a:r>
              <a:rPr lang="en" b="0"/>
              <a:t> method:</a:t>
            </a:r>
            <a:br>
              <a:rPr lang="en" b="0"/>
            </a:br>
            <a:br>
              <a:rPr lang="en" b="0"/>
            </a:br>
            <a:r>
              <a:rPr lang="en" b="0">
                <a:latin typeface="Consolas"/>
                <a:ea typeface="Consolas"/>
                <a:cs typeface="Consolas"/>
                <a:sym typeface="Consolas"/>
              </a:rPr>
              <a:t>arr.shift(); ⇒ 0 // front value</a:t>
            </a:r>
            <a:br>
              <a:rPr lang="en" b="0">
                <a:latin typeface="Consolas"/>
                <a:ea typeface="Consolas"/>
                <a:cs typeface="Consolas"/>
                <a:sym typeface="Consolas"/>
              </a:rPr>
            </a:br>
            <a:r>
              <a:rPr lang="en" b="0">
                <a:latin typeface="Consolas"/>
                <a:ea typeface="Consolas"/>
                <a:cs typeface="Consolas"/>
                <a:sym typeface="Consolas"/>
              </a:rPr>
              <a:t>arr; ⇒ [10, 20]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60" name="Google Shape;160;p24"/>
          <p:cNvSpPr txBox="1">
            <a:spLocks noGrp="1"/>
          </p:cNvSpPr>
          <p:nvPr>
            <p:ph type="body" idx="2"/>
          </p:nvPr>
        </p:nvSpPr>
        <p:spPr>
          <a:xfrm>
            <a:off x="4832400" y="3450975"/>
            <a:ext cx="3999900" cy="12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400"/>
              <a:buNone/>
            </a:pPr>
            <a:r>
              <a:rPr lang="en" b="0"/>
              <a:t>Image from </a:t>
            </a:r>
            <a:r>
              <a:rPr lang="en" b="0" u="sng">
                <a:solidFill>
                  <a:schemeClr val="hlink"/>
                </a:solidFill>
                <a:hlinkClick r:id="rId3"/>
              </a:rPr>
              <a:t>JavaScript Tutor - Visualize JavaScript code execution to learn JavaScript online</a:t>
            </a:r>
            <a:r>
              <a:rPr lang="en" b="0"/>
              <a:t> - great place to try out snippets of JavaScript code!</a:t>
            </a:r>
            <a:endParaRPr b="0"/>
          </a:p>
        </p:txBody>
      </p:sp>
      <p:sp>
        <p:nvSpPr>
          <p:cNvPr id="161" name="Google Shape;161;p24"/>
          <p:cNvSpPr txBox="1">
            <a:spLocks noGrp="1"/>
          </p:cNvSpPr>
          <p:nvPr>
            <p:ph type="body" idx="2"/>
          </p:nvPr>
        </p:nvSpPr>
        <p:spPr>
          <a:xfrm>
            <a:off x="4832400" y="760525"/>
            <a:ext cx="3999900" cy="12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400"/>
              <a:buNone/>
            </a:pPr>
            <a:r>
              <a:rPr lang="en" b="0">
                <a:latin typeface="Consolas"/>
                <a:ea typeface="Consolas"/>
                <a:cs typeface="Consolas"/>
                <a:sym typeface="Consolas"/>
              </a:rPr>
              <a:t>let arr = [10, 20];</a:t>
            </a:r>
            <a:endParaRPr b="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62" name="Google Shape;162;p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50938" y="1546125"/>
            <a:ext cx="3362825" cy="139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482448" y="2318025"/>
            <a:ext cx="2268828" cy="85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5825" y="4073714"/>
            <a:ext cx="2268825" cy="9489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5"/>
          <p:cNvSpPr txBox="1">
            <a:spLocks noGrp="1"/>
          </p:cNvSpPr>
          <p:nvPr>
            <p:ph type="title"/>
          </p:nvPr>
        </p:nvSpPr>
        <p:spPr>
          <a:xfrm>
            <a:off x="311700" y="134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Arrays - using it like a queue</a:t>
            </a:r>
            <a:endParaRPr/>
          </a:p>
        </p:txBody>
      </p:sp>
      <p:sp>
        <p:nvSpPr>
          <p:cNvPr id="170" name="Google Shape;170;p25"/>
          <p:cNvSpPr txBox="1">
            <a:spLocks noGrp="1"/>
          </p:cNvSpPr>
          <p:nvPr>
            <p:ph type="body" idx="1"/>
          </p:nvPr>
        </p:nvSpPr>
        <p:spPr>
          <a:xfrm>
            <a:off x="311700" y="826200"/>
            <a:ext cx="3999900" cy="3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To use an array like a queue </a:t>
            </a:r>
            <a:br>
              <a:rPr lang="en"/>
            </a:br>
            <a:r>
              <a:rPr lang="en"/>
              <a:t>(first-in, first-out / “FIFO”):</a:t>
            </a:r>
            <a:endParaRPr/>
          </a:p>
          <a:p>
            <a:pPr marL="457200" lvl="0" indent="-3175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 b="0"/>
              <a:t>Use </a:t>
            </a:r>
            <a:r>
              <a:rPr lang="en"/>
              <a:t>unshift</a:t>
            </a:r>
            <a:r>
              <a:rPr lang="en" b="0"/>
              <a:t> to insert into the front:</a:t>
            </a:r>
            <a:br>
              <a:rPr lang="en" b="0"/>
            </a:br>
            <a:br>
              <a:rPr lang="en" b="0"/>
            </a:br>
            <a:r>
              <a:rPr lang="en" b="0">
                <a:latin typeface="Consolas"/>
                <a:ea typeface="Consolas"/>
                <a:cs typeface="Consolas"/>
                <a:sym typeface="Consolas"/>
              </a:rPr>
              <a:t>arr.unshift(0); ⇒ 3 // new length</a:t>
            </a:r>
            <a:br>
              <a:rPr lang="en" b="0">
                <a:latin typeface="Consolas"/>
                <a:ea typeface="Consolas"/>
                <a:cs typeface="Consolas"/>
                <a:sym typeface="Consolas"/>
              </a:rPr>
            </a:br>
            <a:r>
              <a:rPr lang="en" b="0">
                <a:latin typeface="Consolas"/>
                <a:ea typeface="Consolas"/>
                <a:cs typeface="Consolas"/>
                <a:sym typeface="Consolas"/>
              </a:rPr>
              <a:t>arr; ⇒ [0, 10, 20]</a:t>
            </a:r>
            <a:br>
              <a:rPr lang="en" b="0"/>
            </a:br>
            <a:br>
              <a:rPr lang="en" b="0"/>
            </a:br>
            <a:br>
              <a:rPr lang="en" b="0"/>
            </a:br>
            <a:br>
              <a:rPr lang="en" b="0"/>
            </a:br>
            <a:endParaRPr b="0"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b="0"/>
              <a:t>Use </a:t>
            </a:r>
            <a:r>
              <a:rPr lang="en"/>
              <a:t>pop</a:t>
            </a:r>
            <a:r>
              <a:rPr lang="en" b="0"/>
              <a:t> to remove from the back:</a:t>
            </a:r>
            <a:br>
              <a:rPr lang="en" b="0"/>
            </a:br>
            <a:br>
              <a:rPr lang="en" b="0"/>
            </a:br>
            <a:r>
              <a:rPr lang="en" b="0">
                <a:latin typeface="Consolas"/>
                <a:ea typeface="Consolas"/>
                <a:cs typeface="Consolas"/>
                <a:sym typeface="Consolas"/>
              </a:rPr>
              <a:t>arr.pop(); ⇒ 30 // front value</a:t>
            </a:r>
            <a:br>
              <a:rPr lang="en" b="0">
                <a:latin typeface="Consolas"/>
                <a:ea typeface="Consolas"/>
                <a:cs typeface="Consolas"/>
                <a:sym typeface="Consolas"/>
              </a:rPr>
            </a:br>
            <a:r>
              <a:rPr lang="en" b="0">
                <a:latin typeface="Consolas"/>
                <a:ea typeface="Consolas"/>
                <a:cs typeface="Consolas"/>
                <a:sym typeface="Consolas"/>
              </a:rPr>
              <a:t>arr; ⇒ [0, 10]</a:t>
            </a:r>
            <a:endParaRPr/>
          </a:p>
        </p:txBody>
      </p:sp>
      <p:sp>
        <p:nvSpPr>
          <p:cNvPr id="171" name="Google Shape;171;p25"/>
          <p:cNvSpPr txBox="1">
            <a:spLocks noGrp="1"/>
          </p:cNvSpPr>
          <p:nvPr>
            <p:ph type="body" idx="2"/>
          </p:nvPr>
        </p:nvSpPr>
        <p:spPr>
          <a:xfrm>
            <a:off x="4832400" y="3450975"/>
            <a:ext cx="3999900" cy="12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400"/>
              <a:buNone/>
            </a:pPr>
            <a:r>
              <a:rPr lang="en" b="0"/>
              <a:t>Image from </a:t>
            </a:r>
            <a:r>
              <a:rPr lang="en" b="0" u="sng">
                <a:solidFill>
                  <a:schemeClr val="hlink"/>
                </a:solidFill>
                <a:hlinkClick r:id="rId3"/>
              </a:rPr>
              <a:t>JavaScript Tutor - Visualize JavaScript code execution to learn JavaScript online</a:t>
            </a:r>
            <a:r>
              <a:rPr lang="en" b="0"/>
              <a:t> - great place to try out snippets of JavaScript code!</a:t>
            </a:r>
            <a:endParaRPr b="0"/>
          </a:p>
        </p:txBody>
      </p:sp>
      <p:sp>
        <p:nvSpPr>
          <p:cNvPr id="172" name="Google Shape;172;p25"/>
          <p:cNvSpPr txBox="1">
            <a:spLocks noGrp="1"/>
          </p:cNvSpPr>
          <p:nvPr>
            <p:ph type="body" idx="2"/>
          </p:nvPr>
        </p:nvSpPr>
        <p:spPr>
          <a:xfrm>
            <a:off x="4832400" y="760525"/>
            <a:ext cx="3999900" cy="12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400"/>
              <a:buNone/>
            </a:pPr>
            <a:r>
              <a:rPr lang="en" b="0">
                <a:latin typeface="Consolas"/>
                <a:ea typeface="Consolas"/>
                <a:cs typeface="Consolas"/>
                <a:sym typeface="Consolas"/>
              </a:rPr>
              <a:t>let arr = [10, 20];</a:t>
            </a:r>
            <a:endParaRPr b="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73" name="Google Shape;173;p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50938" y="1546125"/>
            <a:ext cx="3362825" cy="139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483825" y="2571750"/>
            <a:ext cx="2260125" cy="85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6"/>
          <p:cNvSpPr txBox="1">
            <a:spLocks noGrp="1"/>
          </p:cNvSpPr>
          <p:nvPr>
            <p:ph type="title"/>
          </p:nvPr>
        </p:nvSpPr>
        <p:spPr>
          <a:xfrm>
            <a:off x="311700" y="134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Arrays - to strings and back again</a:t>
            </a:r>
            <a:endParaRPr/>
          </a:p>
        </p:txBody>
      </p:sp>
      <p:sp>
        <p:nvSpPr>
          <p:cNvPr id="180" name="Google Shape;180;p26"/>
          <p:cNvSpPr txBox="1">
            <a:spLocks noGrp="1"/>
          </p:cNvSpPr>
          <p:nvPr>
            <p:ph type="body" idx="1"/>
          </p:nvPr>
        </p:nvSpPr>
        <p:spPr>
          <a:xfrm>
            <a:off x="73275" y="826200"/>
            <a:ext cx="4908900" cy="42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You can convert arrays to strings and back:</a:t>
            </a:r>
            <a:endParaRPr/>
          </a:p>
          <a:p>
            <a:pPr marL="457200" lvl="0" indent="-3175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 b="0"/>
              <a:t>Use </a:t>
            </a:r>
            <a:r>
              <a:rPr lang="en"/>
              <a:t>join</a:t>
            </a:r>
            <a:r>
              <a:rPr lang="en" b="0"/>
              <a:t> to convert to a string:</a:t>
            </a:r>
            <a:br>
              <a:rPr lang="en" b="0"/>
            </a:br>
            <a:br>
              <a:rPr lang="en" b="0"/>
            </a:br>
            <a:r>
              <a:rPr lang="en" sz="1300" b="0"/>
              <a:t>let str = </a:t>
            </a:r>
            <a:r>
              <a:rPr lang="en" sz="1300" b="0">
                <a:latin typeface="Consolas"/>
                <a:ea typeface="Consolas"/>
                <a:cs typeface="Consolas"/>
                <a:sym typeface="Consolas"/>
              </a:rPr>
              <a:t>arr.join(‘,’);</a:t>
            </a:r>
            <a:br>
              <a:rPr lang="en" sz="1300" b="0">
                <a:latin typeface="Consolas"/>
                <a:ea typeface="Consolas"/>
                <a:cs typeface="Consolas"/>
                <a:sym typeface="Consolas"/>
              </a:rPr>
            </a:br>
            <a:r>
              <a:rPr lang="en" sz="1300" b="0">
                <a:latin typeface="Consolas"/>
                <a:ea typeface="Consolas"/>
                <a:cs typeface="Consolas"/>
                <a:sym typeface="Consolas"/>
              </a:rPr>
              <a:t>str; ⇒ “10,20”</a:t>
            </a:r>
            <a:br>
              <a:rPr lang="en" b="0"/>
            </a:br>
            <a:endParaRPr b="0"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b="0"/>
              <a:t>Use </a:t>
            </a:r>
            <a:r>
              <a:rPr lang="en"/>
              <a:t>split</a:t>
            </a:r>
            <a:r>
              <a:rPr lang="en" b="0"/>
              <a:t> to convert back to array:</a:t>
            </a:r>
            <a:br>
              <a:rPr lang="en" b="0"/>
            </a:br>
            <a:br>
              <a:rPr lang="en" b="0"/>
            </a:br>
            <a:r>
              <a:rPr lang="en" sz="1300" b="0">
                <a:latin typeface="Consolas"/>
                <a:ea typeface="Consolas"/>
                <a:cs typeface="Consolas"/>
                <a:sym typeface="Consolas"/>
              </a:rPr>
              <a:t>str.split(‘,’); ⇒ [‘10’, ‘20’]</a:t>
            </a:r>
            <a:br>
              <a:rPr lang="en" b="0">
                <a:latin typeface="Consolas"/>
                <a:ea typeface="Consolas"/>
                <a:cs typeface="Consolas"/>
                <a:sym typeface="Consolas"/>
              </a:rPr>
            </a:br>
            <a:endParaRPr b="0"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b="0"/>
              <a:t>To convert strings to numbers:</a:t>
            </a:r>
            <a:br>
              <a:rPr lang="en" b="0"/>
            </a:br>
            <a:br>
              <a:rPr lang="en" b="0"/>
            </a:br>
            <a:r>
              <a:rPr lang="en" sz="1300" b="0">
                <a:latin typeface="Consolas"/>
                <a:ea typeface="Consolas"/>
                <a:cs typeface="Consolas"/>
                <a:sym typeface="Consolas"/>
              </a:rPr>
              <a:t>let one = ‘1’;</a:t>
            </a:r>
            <a:br>
              <a:rPr lang="en" sz="1300" b="0">
                <a:latin typeface="Consolas"/>
                <a:ea typeface="Consolas"/>
                <a:cs typeface="Consolas"/>
                <a:sym typeface="Consolas"/>
              </a:rPr>
            </a:br>
            <a:r>
              <a:rPr lang="en" sz="1300" b="0">
                <a:latin typeface="Consolas"/>
                <a:ea typeface="Consolas"/>
                <a:cs typeface="Consolas"/>
                <a:sym typeface="Consolas"/>
              </a:rPr>
              <a:t>one + 1; ⇒ ‘11’</a:t>
            </a:r>
            <a:br>
              <a:rPr lang="en" sz="1300" b="0">
                <a:latin typeface="Consolas"/>
                <a:ea typeface="Consolas"/>
                <a:cs typeface="Consolas"/>
                <a:sym typeface="Consolas"/>
              </a:rPr>
            </a:br>
            <a:r>
              <a:rPr lang="en" sz="1300" b="0">
                <a:latin typeface="Consolas"/>
                <a:ea typeface="Consolas"/>
                <a:cs typeface="Consolas"/>
                <a:sym typeface="Consolas"/>
              </a:rPr>
              <a:t>let theNumberOne = Number.parseInt(one); ⇒ 1</a:t>
            </a:r>
            <a:br>
              <a:rPr lang="en" sz="1300" b="0">
                <a:latin typeface="Consolas"/>
                <a:ea typeface="Consolas"/>
                <a:cs typeface="Consolas"/>
                <a:sym typeface="Consolas"/>
              </a:rPr>
            </a:br>
            <a:r>
              <a:rPr lang="en" sz="1300" b="0">
                <a:latin typeface="Consolas"/>
                <a:ea typeface="Consolas"/>
                <a:cs typeface="Consolas"/>
                <a:sym typeface="Consolas"/>
              </a:rPr>
              <a:t>theNumberOne + theNumberOne; ⇒ 2</a:t>
            </a:r>
            <a:br>
              <a:rPr lang="en" sz="1300" b="0">
                <a:latin typeface="Consolas"/>
                <a:ea typeface="Consolas"/>
                <a:cs typeface="Consolas"/>
                <a:sym typeface="Consolas"/>
              </a:rPr>
            </a:br>
            <a:r>
              <a:rPr lang="en" sz="1300" b="0">
                <a:latin typeface="Consolas"/>
                <a:ea typeface="Consolas"/>
                <a:cs typeface="Consolas"/>
                <a:sym typeface="Consolas"/>
              </a:rPr>
              <a:t>theNumberOne.toString(); ⇒ ‘1’</a:t>
            </a:r>
            <a:endParaRPr sz="1300" b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81" name="Google Shape;181;p26"/>
          <p:cNvSpPr txBox="1">
            <a:spLocks noGrp="1"/>
          </p:cNvSpPr>
          <p:nvPr>
            <p:ph type="body" idx="2"/>
          </p:nvPr>
        </p:nvSpPr>
        <p:spPr>
          <a:xfrm>
            <a:off x="4832400" y="3450975"/>
            <a:ext cx="3999900" cy="12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400"/>
              <a:buNone/>
            </a:pPr>
            <a:r>
              <a:rPr lang="en" b="0"/>
              <a:t>Image from </a:t>
            </a:r>
            <a:r>
              <a:rPr lang="en" b="0" u="sng">
                <a:solidFill>
                  <a:schemeClr val="hlink"/>
                </a:solidFill>
                <a:hlinkClick r:id="rId3"/>
              </a:rPr>
              <a:t>JavaScript Tutor - Visualize JavaScript code execution to learn JavaScript online</a:t>
            </a:r>
            <a:r>
              <a:rPr lang="en" b="0"/>
              <a:t> - great place to try out snippets of JavaScript code!</a:t>
            </a:r>
            <a:endParaRPr b="0"/>
          </a:p>
        </p:txBody>
      </p:sp>
      <p:sp>
        <p:nvSpPr>
          <p:cNvPr id="182" name="Google Shape;182;p26"/>
          <p:cNvSpPr txBox="1">
            <a:spLocks noGrp="1"/>
          </p:cNvSpPr>
          <p:nvPr>
            <p:ph type="body" idx="2"/>
          </p:nvPr>
        </p:nvSpPr>
        <p:spPr>
          <a:xfrm>
            <a:off x="4832400" y="760525"/>
            <a:ext cx="3999900" cy="12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400"/>
              <a:buNone/>
            </a:pPr>
            <a:r>
              <a:rPr lang="en" b="0">
                <a:latin typeface="Consolas"/>
                <a:ea typeface="Consolas"/>
                <a:cs typeface="Consolas"/>
                <a:sym typeface="Consolas"/>
              </a:rPr>
              <a:t>let arr = [10, 20];</a:t>
            </a:r>
            <a:endParaRPr b="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83" name="Google Shape;183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50938" y="1546125"/>
            <a:ext cx="3362825" cy="139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054125" y="3179875"/>
            <a:ext cx="1748950" cy="804425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7"/>
          <p:cNvSpPr txBox="1">
            <a:spLocks noGrp="1"/>
          </p:cNvSpPr>
          <p:nvPr>
            <p:ph type="title"/>
          </p:nvPr>
        </p:nvSpPr>
        <p:spPr>
          <a:xfrm>
            <a:off x="311700" y="134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Arrays - iteration</a:t>
            </a:r>
            <a:endParaRPr/>
          </a:p>
        </p:txBody>
      </p:sp>
      <p:sp>
        <p:nvSpPr>
          <p:cNvPr id="190" name="Google Shape;190;p27"/>
          <p:cNvSpPr txBox="1">
            <a:spLocks noGrp="1"/>
          </p:cNvSpPr>
          <p:nvPr>
            <p:ph type="body" idx="1"/>
          </p:nvPr>
        </p:nvSpPr>
        <p:spPr>
          <a:xfrm>
            <a:off x="311700" y="826200"/>
            <a:ext cx="3999900" cy="41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2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Many different ways:</a:t>
            </a:r>
            <a:endParaRPr/>
          </a:p>
          <a:p>
            <a:pPr marL="457200" lvl="0" indent="-3175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 b="0"/>
              <a:t>Iterating with indices (not JavaScripty):</a:t>
            </a:r>
            <a:br>
              <a:rPr lang="en" b="0"/>
            </a:br>
            <a:br>
              <a:rPr lang="en" b="0"/>
            </a:br>
            <a:r>
              <a:rPr lang="en" sz="1300" b="0">
                <a:latin typeface="Consolas"/>
                <a:ea typeface="Consolas"/>
                <a:cs typeface="Consolas"/>
                <a:sym typeface="Consolas"/>
              </a:rPr>
              <a:t>for (let i = 0; i&lt;arr.length; ++i) {</a:t>
            </a:r>
            <a:br>
              <a:rPr lang="en" sz="1300" b="0">
                <a:latin typeface="Consolas"/>
                <a:ea typeface="Consolas"/>
                <a:cs typeface="Consolas"/>
                <a:sym typeface="Consolas"/>
              </a:rPr>
            </a:br>
            <a:r>
              <a:rPr lang="en" sz="1300" b="0">
                <a:latin typeface="Consolas"/>
                <a:ea typeface="Consolas"/>
                <a:cs typeface="Consolas"/>
                <a:sym typeface="Consolas"/>
              </a:rPr>
              <a:t>  console.log(arr[i]);</a:t>
            </a:r>
            <a:br>
              <a:rPr lang="en" sz="1300" b="0">
                <a:latin typeface="Consolas"/>
                <a:ea typeface="Consolas"/>
                <a:cs typeface="Consolas"/>
                <a:sym typeface="Consolas"/>
              </a:rPr>
            </a:br>
            <a:r>
              <a:rPr lang="en" sz="1300" b="0">
                <a:latin typeface="Consolas"/>
                <a:ea typeface="Consolas"/>
                <a:cs typeface="Consolas"/>
                <a:sym typeface="Consolas"/>
              </a:rPr>
              <a:t>}</a:t>
            </a:r>
            <a:br>
              <a:rPr lang="en" b="0"/>
            </a:br>
            <a:endParaRPr b="0"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b="0"/>
              <a:t>You can use </a:t>
            </a:r>
            <a:r>
              <a:rPr lang="en"/>
              <a:t>shift</a:t>
            </a:r>
            <a:r>
              <a:rPr lang="en" b="0"/>
              <a:t> (destroying array):</a:t>
            </a:r>
            <a:br>
              <a:rPr lang="en" b="0"/>
            </a:br>
            <a:br>
              <a:rPr lang="en" b="0"/>
            </a:br>
            <a:r>
              <a:rPr lang="en" sz="1300" b="0">
                <a:latin typeface="Consolas"/>
                <a:ea typeface="Consolas"/>
                <a:cs typeface="Consolas"/>
                <a:sym typeface="Consolas"/>
              </a:rPr>
              <a:t>while (arr.length &gt; 0) {</a:t>
            </a:r>
            <a:br>
              <a:rPr lang="en" sz="1300" b="0">
                <a:latin typeface="Consolas"/>
                <a:ea typeface="Consolas"/>
                <a:cs typeface="Consolas"/>
                <a:sym typeface="Consolas"/>
              </a:rPr>
            </a:br>
            <a:r>
              <a:rPr lang="en" sz="1300" b="0">
                <a:latin typeface="Consolas"/>
                <a:ea typeface="Consolas"/>
                <a:cs typeface="Consolas"/>
                <a:sym typeface="Consolas"/>
              </a:rPr>
              <a:t>  console.log(arr.shift());</a:t>
            </a:r>
            <a:br>
              <a:rPr lang="en" sz="1300" b="0">
                <a:latin typeface="Consolas"/>
                <a:ea typeface="Consolas"/>
                <a:cs typeface="Consolas"/>
                <a:sym typeface="Consolas"/>
              </a:rPr>
            </a:br>
            <a:r>
              <a:rPr lang="en" sz="1300" b="0">
                <a:latin typeface="Consolas"/>
                <a:ea typeface="Consolas"/>
                <a:cs typeface="Consolas"/>
                <a:sym typeface="Consolas"/>
              </a:rPr>
              <a:t>}</a:t>
            </a:r>
            <a:br>
              <a:rPr lang="en" sz="1300" b="0">
                <a:latin typeface="Consolas"/>
                <a:ea typeface="Consolas"/>
                <a:cs typeface="Consolas"/>
                <a:sym typeface="Consolas"/>
              </a:rPr>
            </a:br>
            <a:endParaRPr sz="1300" b="0"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 b="0"/>
              <a:t>You can iterate with </a:t>
            </a:r>
            <a:r>
              <a:rPr lang="en" sz="1300"/>
              <a:t>let</a:t>
            </a:r>
            <a:r>
              <a:rPr lang="en" sz="1300" b="0" i="1"/>
              <a:t> … </a:t>
            </a:r>
            <a:r>
              <a:rPr lang="en" sz="1300"/>
              <a:t>of</a:t>
            </a:r>
            <a:r>
              <a:rPr lang="en" sz="1300" b="0"/>
              <a:t>:</a:t>
            </a:r>
            <a:br>
              <a:rPr lang="en" sz="1300" b="0"/>
            </a:br>
            <a:br>
              <a:rPr lang="en" sz="1300" b="0"/>
            </a:br>
            <a:r>
              <a:rPr lang="en" sz="1300" b="0">
                <a:latin typeface="Consolas"/>
                <a:ea typeface="Consolas"/>
                <a:cs typeface="Consolas"/>
                <a:sym typeface="Consolas"/>
              </a:rPr>
              <a:t>for (let item of arr) {</a:t>
            </a:r>
            <a:br>
              <a:rPr lang="en" sz="1300" b="0">
                <a:latin typeface="Consolas"/>
                <a:ea typeface="Consolas"/>
                <a:cs typeface="Consolas"/>
                <a:sym typeface="Consolas"/>
              </a:rPr>
            </a:br>
            <a:r>
              <a:rPr lang="en" sz="1300" b="0">
                <a:latin typeface="Consolas"/>
                <a:ea typeface="Consolas"/>
                <a:cs typeface="Consolas"/>
                <a:sym typeface="Consolas"/>
              </a:rPr>
              <a:t>  console.log(item);</a:t>
            </a:r>
            <a:br>
              <a:rPr lang="en" sz="1300" b="0">
                <a:latin typeface="Consolas"/>
                <a:ea typeface="Consolas"/>
                <a:cs typeface="Consolas"/>
                <a:sym typeface="Consolas"/>
              </a:rPr>
            </a:br>
            <a:r>
              <a:rPr lang="en" sz="1300" b="0"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300" b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91" name="Google Shape;191;p27"/>
          <p:cNvSpPr txBox="1">
            <a:spLocks noGrp="1"/>
          </p:cNvSpPr>
          <p:nvPr>
            <p:ph type="body" idx="2"/>
          </p:nvPr>
        </p:nvSpPr>
        <p:spPr>
          <a:xfrm>
            <a:off x="4832400" y="3450975"/>
            <a:ext cx="3999900" cy="12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400"/>
              <a:buNone/>
            </a:pPr>
            <a:r>
              <a:rPr lang="en" b="0"/>
              <a:t>Image from </a:t>
            </a:r>
            <a:r>
              <a:rPr lang="en" b="0" u="sng">
                <a:solidFill>
                  <a:schemeClr val="hlink"/>
                </a:solidFill>
                <a:hlinkClick r:id="rId3"/>
              </a:rPr>
              <a:t>JavaScript Tutor - Visualize JavaScript code execution to learn JavaScript online</a:t>
            </a:r>
            <a:r>
              <a:rPr lang="en" b="0"/>
              <a:t> - great place to try out snippets of JavaScript code!</a:t>
            </a:r>
            <a:endParaRPr b="0"/>
          </a:p>
        </p:txBody>
      </p:sp>
      <p:sp>
        <p:nvSpPr>
          <p:cNvPr id="192" name="Google Shape;192;p27"/>
          <p:cNvSpPr txBox="1">
            <a:spLocks noGrp="1"/>
          </p:cNvSpPr>
          <p:nvPr>
            <p:ph type="body" idx="2"/>
          </p:nvPr>
        </p:nvSpPr>
        <p:spPr>
          <a:xfrm>
            <a:off x="4832400" y="760525"/>
            <a:ext cx="3999900" cy="12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400"/>
              <a:buNone/>
            </a:pPr>
            <a:r>
              <a:rPr lang="en" b="0">
                <a:latin typeface="Consolas"/>
                <a:ea typeface="Consolas"/>
                <a:cs typeface="Consolas"/>
                <a:sym typeface="Consolas"/>
              </a:rPr>
              <a:t>let arr = [10, 20];</a:t>
            </a:r>
            <a:endParaRPr b="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93" name="Google Shape;193;p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50938" y="1546125"/>
            <a:ext cx="3362825" cy="139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8"/>
          <p:cNvSpPr txBox="1">
            <a:spLocks noGrp="1"/>
          </p:cNvSpPr>
          <p:nvPr>
            <p:ph type="title"/>
          </p:nvPr>
        </p:nvSpPr>
        <p:spPr>
          <a:xfrm>
            <a:off x="311700" y="134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Arrays - functions</a:t>
            </a:r>
            <a:endParaRPr/>
          </a:p>
        </p:txBody>
      </p:sp>
      <p:sp>
        <p:nvSpPr>
          <p:cNvPr id="199" name="Google Shape;199;p28"/>
          <p:cNvSpPr txBox="1">
            <a:spLocks noGrp="1"/>
          </p:cNvSpPr>
          <p:nvPr>
            <p:ph type="body" idx="1"/>
          </p:nvPr>
        </p:nvSpPr>
        <p:spPr>
          <a:xfrm>
            <a:off x="311700" y="826200"/>
            <a:ext cx="4370100" cy="41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Functions in JavaScript are important.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rPr lang="en"/>
              <a:t>Functions can be created, stored, passed around, just like any other type - they are “first-class”.</a:t>
            </a:r>
            <a:endParaRPr/>
          </a:p>
          <a:p>
            <a:pPr marL="457200" lvl="0" indent="-3175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 b="0"/>
              <a:t>Using </a:t>
            </a:r>
            <a:r>
              <a:rPr lang="en"/>
              <a:t>function</a:t>
            </a:r>
            <a:r>
              <a:rPr lang="en" b="0"/>
              <a:t>:</a:t>
            </a:r>
            <a:br>
              <a:rPr lang="en" b="0"/>
            </a:br>
            <a:br>
              <a:rPr lang="en" b="0"/>
            </a:br>
            <a:r>
              <a:rPr lang="en" sz="1300" b="0">
                <a:latin typeface="Consolas"/>
                <a:ea typeface="Consolas"/>
                <a:cs typeface="Consolas"/>
                <a:sym typeface="Consolas"/>
              </a:rPr>
              <a:t>function print(item) {</a:t>
            </a:r>
            <a:br>
              <a:rPr lang="en" sz="1300" b="0">
                <a:latin typeface="Consolas"/>
                <a:ea typeface="Consolas"/>
                <a:cs typeface="Consolas"/>
                <a:sym typeface="Consolas"/>
              </a:rPr>
            </a:br>
            <a:r>
              <a:rPr lang="en" sz="1300" b="0">
                <a:latin typeface="Consolas"/>
                <a:ea typeface="Consolas"/>
                <a:cs typeface="Consolas"/>
                <a:sym typeface="Consolas"/>
              </a:rPr>
              <a:t>  console.log(item);</a:t>
            </a:r>
            <a:br>
              <a:rPr lang="en" sz="1300" b="0">
                <a:latin typeface="Consolas"/>
                <a:ea typeface="Consolas"/>
                <a:cs typeface="Consolas"/>
                <a:sym typeface="Consolas"/>
              </a:rPr>
            </a:br>
            <a:r>
              <a:rPr lang="en" sz="1300" b="0">
                <a:latin typeface="Consolas"/>
                <a:ea typeface="Consolas"/>
                <a:cs typeface="Consolas"/>
                <a:sym typeface="Consolas"/>
              </a:rPr>
              <a:t>}</a:t>
            </a:r>
            <a:br>
              <a:rPr lang="en" b="0"/>
            </a:br>
            <a:endParaRPr b="0"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b="0"/>
              <a:t>Using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() =&gt;</a:t>
            </a:r>
            <a:r>
              <a:rPr lang="en" b="0"/>
              <a:t> notation</a:t>
            </a:r>
            <a:br>
              <a:rPr lang="en" b="0"/>
            </a:br>
            <a:br>
              <a:rPr lang="en" b="0"/>
            </a:br>
            <a:r>
              <a:rPr lang="en" sz="1300" b="0">
                <a:latin typeface="Consolas"/>
                <a:ea typeface="Consolas"/>
                <a:cs typeface="Consolas"/>
                <a:sym typeface="Consolas"/>
              </a:rPr>
              <a:t>let print = (item) =&gt; console.log(item);</a:t>
            </a:r>
            <a:endParaRPr sz="1300" b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400"/>
              <a:buNone/>
            </a:pPr>
            <a:r>
              <a:rPr lang="en" sz="1300" b="0"/>
              <a:t>There is lots to learn about functions and how to use them in JavaScript. We will pick up more knowledge along the way.</a:t>
            </a:r>
            <a:endParaRPr sz="1300" b="0"/>
          </a:p>
        </p:txBody>
      </p:sp>
      <p:sp>
        <p:nvSpPr>
          <p:cNvPr id="200" name="Google Shape;200;p28"/>
          <p:cNvSpPr txBox="1">
            <a:spLocks noGrp="1"/>
          </p:cNvSpPr>
          <p:nvPr>
            <p:ph type="body" idx="2"/>
          </p:nvPr>
        </p:nvSpPr>
        <p:spPr>
          <a:xfrm>
            <a:off x="4832400" y="826200"/>
            <a:ext cx="4099200" cy="387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b="0">
                <a:latin typeface="Consolas"/>
                <a:ea typeface="Consolas"/>
                <a:cs typeface="Consolas"/>
                <a:sym typeface="Consolas"/>
              </a:rPr>
              <a:t>function display(printfn, name) {</a:t>
            </a:r>
            <a:endParaRPr b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b="0">
                <a:latin typeface="Consolas"/>
                <a:ea typeface="Consolas"/>
                <a:cs typeface="Consolas"/>
                <a:sym typeface="Consolas"/>
              </a:rPr>
              <a:t>  printfn(name);</a:t>
            </a:r>
            <a:endParaRPr b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b="0">
                <a:latin typeface="Consolas"/>
                <a:ea typeface="Consolas"/>
                <a:cs typeface="Consolas"/>
                <a:sym typeface="Consolas"/>
              </a:rPr>
              <a:t>}</a:t>
            </a:r>
            <a:endParaRPr b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b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b="0">
                <a:latin typeface="Consolas"/>
                <a:ea typeface="Consolas"/>
                <a:cs typeface="Consolas"/>
                <a:sym typeface="Consolas"/>
              </a:rPr>
              <a:t>display(</a:t>
            </a:r>
            <a:r>
              <a:rPr lang="en" b="0"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v =&gt; console.log(v)</a:t>
            </a:r>
            <a:r>
              <a:rPr lang="en" b="0">
                <a:latin typeface="Consolas"/>
                <a:ea typeface="Consolas"/>
                <a:cs typeface="Consolas"/>
                <a:sym typeface="Consolas"/>
              </a:rPr>
              <a:t>,</a:t>
            </a:r>
            <a:endParaRPr b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b="0">
                <a:latin typeface="Consolas"/>
                <a:ea typeface="Consolas"/>
                <a:cs typeface="Consolas"/>
                <a:sym typeface="Consolas"/>
              </a:rPr>
              <a:t>        ‘Mia’);</a:t>
            </a:r>
            <a:endParaRPr b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b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b="0">
                <a:latin typeface="Consolas"/>
                <a:ea typeface="Consolas"/>
                <a:cs typeface="Consolas"/>
                <a:sym typeface="Consolas"/>
              </a:rPr>
              <a:t>display(</a:t>
            </a:r>
            <a:r>
              <a:rPr lang="en" b="0"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v =&gt; console.log(‘hello ‘ + v)</a:t>
            </a:r>
            <a:r>
              <a:rPr lang="en" b="0">
                <a:latin typeface="Consolas"/>
                <a:ea typeface="Consolas"/>
                <a:cs typeface="Consolas"/>
                <a:sym typeface="Consolas"/>
              </a:rPr>
              <a:t>,</a:t>
            </a:r>
            <a:endParaRPr b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b="0">
                <a:latin typeface="Consolas"/>
                <a:ea typeface="Consolas"/>
                <a:cs typeface="Consolas"/>
                <a:sym typeface="Consolas"/>
              </a:rPr>
              <a:t>        ‘Mia’);</a:t>
            </a:r>
            <a:endParaRPr b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b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b="0"/>
              <a:t>You can create your own “anonymous” functions where ever you want by using the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() =&gt;</a:t>
            </a:r>
            <a:r>
              <a:rPr lang="en" b="0"/>
              <a:t> notation.</a:t>
            </a:r>
            <a:endParaRPr b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b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b="0"/>
              <a:t>This is very common practice in JavaScript!</a:t>
            </a:r>
            <a:endParaRPr b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9"/>
          <p:cNvSpPr txBox="1">
            <a:spLocks noGrp="1"/>
          </p:cNvSpPr>
          <p:nvPr>
            <p:ph type="title"/>
          </p:nvPr>
        </p:nvSpPr>
        <p:spPr>
          <a:xfrm>
            <a:off x="311700" y="134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Arrays - iterating like a JavaScript pro with forEach</a:t>
            </a:r>
            <a:endParaRPr/>
          </a:p>
        </p:txBody>
      </p:sp>
      <p:sp>
        <p:nvSpPr>
          <p:cNvPr id="206" name="Google Shape;206;p29"/>
          <p:cNvSpPr txBox="1">
            <a:spLocks noGrp="1"/>
          </p:cNvSpPr>
          <p:nvPr>
            <p:ph type="body" idx="1"/>
          </p:nvPr>
        </p:nvSpPr>
        <p:spPr>
          <a:xfrm>
            <a:off x="311700" y="826200"/>
            <a:ext cx="4370100" cy="41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Combining functions and iteration is a very JavaScripty thing to do.</a:t>
            </a:r>
            <a:endParaRPr/>
          </a:p>
          <a:p>
            <a:pPr marL="457200" lvl="0" indent="-3175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 b="0"/>
              <a:t>Using the </a:t>
            </a:r>
            <a:r>
              <a:rPr lang="en"/>
              <a:t>forEach</a:t>
            </a:r>
            <a:r>
              <a:rPr lang="en" b="0"/>
              <a:t> method:</a:t>
            </a:r>
            <a:br>
              <a:rPr lang="en" b="0"/>
            </a:br>
            <a:br>
              <a:rPr lang="en" b="0"/>
            </a:br>
            <a:r>
              <a:rPr lang="en" sz="1300" b="0">
                <a:latin typeface="Consolas"/>
                <a:ea typeface="Consolas"/>
                <a:cs typeface="Consolas"/>
                <a:sym typeface="Consolas"/>
              </a:rPr>
              <a:t>arr.forEach((item, index) =&gt; {</a:t>
            </a:r>
            <a:br>
              <a:rPr lang="en" sz="1300" b="0">
                <a:latin typeface="Consolas"/>
                <a:ea typeface="Consolas"/>
                <a:cs typeface="Consolas"/>
                <a:sym typeface="Consolas"/>
              </a:rPr>
            </a:br>
            <a:r>
              <a:rPr lang="en" sz="1300" b="0">
                <a:latin typeface="Consolas"/>
                <a:ea typeface="Consolas"/>
                <a:cs typeface="Consolas"/>
                <a:sym typeface="Consolas"/>
              </a:rPr>
              <a:t>  console.log(item);</a:t>
            </a:r>
            <a:br>
              <a:rPr lang="en" sz="1300" b="0">
                <a:latin typeface="Consolas"/>
                <a:ea typeface="Consolas"/>
                <a:cs typeface="Consolas"/>
                <a:sym typeface="Consolas"/>
              </a:rPr>
            </a:br>
            <a:r>
              <a:rPr lang="en" sz="1300" b="0">
                <a:latin typeface="Consolas"/>
                <a:ea typeface="Consolas"/>
                <a:cs typeface="Consolas"/>
                <a:sym typeface="Consolas"/>
              </a:rPr>
              <a:t>});</a:t>
            </a:r>
            <a:br>
              <a:rPr lang="en" b="0"/>
            </a:br>
            <a:endParaRPr b="0"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b="0"/>
              <a:t>Or, more simply</a:t>
            </a:r>
            <a:br>
              <a:rPr lang="en" b="0"/>
            </a:br>
            <a:br>
              <a:rPr lang="en" b="0"/>
            </a:br>
            <a:r>
              <a:rPr lang="en" sz="1300" b="0">
                <a:latin typeface="Consolas"/>
                <a:ea typeface="Consolas"/>
                <a:cs typeface="Consolas"/>
                <a:sym typeface="Consolas"/>
              </a:rPr>
              <a:t>arr.forEach(console.log)</a:t>
            </a:r>
            <a:endParaRPr sz="1300" b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400"/>
              <a:buNone/>
            </a:pPr>
            <a:r>
              <a:rPr lang="en" sz="1300"/>
              <a:t>NOTE:</a:t>
            </a:r>
            <a:r>
              <a:rPr lang="en" sz="1300" b="0"/>
              <a:t> we do not call </a:t>
            </a:r>
            <a:r>
              <a:rPr lang="en" sz="1300">
                <a:latin typeface="Consolas"/>
                <a:ea typeface="Consolas"/>
                <a:cs typeface="Consolas"/>
                <a:sym typeface="Consolas"/>
              </a:rPr>
              <a:t>console.log</a:t>
            </a:r>
            <a:r>
              <a:rPr lang="en" sz="1300" b="0"/>
              <a:t> when we pass it to the </a:t>
            </a:r>
            <a:r>
              <a:rPr lang="en" sz="1300">
                <a:latin typeface="Consolas"/>
                <a:ea typeface="Consolas"/>
                <a:cs typeface="Consolas"/>
                <a:sym typeface="Consolas"/>
              </a:rPr>
              <a:t>forEach</a:t>
            </a:r>
            <a:r>
              <a:rPr lang="en" sz="1300" b="0"/>
              <a:t> method. This is a very common mistake when you first encounter “first-class” functions.</a:t>
            </a:r>
            <a:endParaRPr sz="1300" b="0"/>
          </a:p>
        </p:txBody>
      </p:sp>
      <p:sp>
        <p:nvSpPr>
          <p:cNvPr id="207" name="Google Shape;207;p29"/>
          <p:cNvSpPr txBox="1">
            <a:spLocks noGrp="1"/>
          </p:cNvSpPr>
          <p:nvPr>
            <p:ph type="body" idx="2"/>
          </p:nvPr>
        </p:nvSpPr>
        <p:spPr>
          <a:xfrm>
            <a:off x="4832400" y="3450975"/>
            <a:ext cx="3999900" cy="12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400"/>
              <a:buNone/>
            </a:pPr>
            <a:r>
              <a:rPr lang="en" b="0"/>
              <a:t>Image from </a:t>
            </a:r>
            <a:r>
              <a:rPr lang="en" b="0" u="sng">
                <a:solidFill>
                  <a:schemeClr val="hlink"/>
                </a:solidFill>
                <a:hlinkClick r:id="rId3"/>
              </a:rPr>
              <a:t>JavaScript Tutor - Visualize JavaScript code execution to learn JavaScript online</a:t>
            </a:r>
            <a:r>
              <a:rPr lang="en" b="0"/>
              <a:t> - great place to try out snippets of JavaScript code!</a:t>
            </a:r>
            <a:endParaRPr b="0"/>
          </a:p>
        </p:txBody>
      </p:sp>
      <p:sp>
        <p:nvSpPr>
          <p:cNvPr id="208" name="Google Shape;208;p29"/>
          <p:cNvSpPr txBox="1">
            <a:spLocks noGrp="1"/>
          </p:cNvSpPr>
          <p:nvPr>
            <p:ph type="body" idx="2"/>
          </p:nvPr>
        </p:nvSpPr>
        <p:spPr>
          <a:xfrm>
            <a:off x="4832400" y="760525"/>
            <a:ext cx="3999900" cy="12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400"/>
              <a:buNone/>
            </a:pPr>
            <a:r>
              <a:rPr lang="en" b="0">
                <a:latin typeface="Consolas"/>
                <a:ea typeface="Consolas"/>
                <a:cs typeface="Consolas"/>
                <a:sym typeface="Consolas"/>
              </a:rPr>
              <a:t>let arr = [10, 20];</a:t>
            </a:r>
            <a:endParaRPr b="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209" name="Google Shape;209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50938" y="1546125"/>
            <a:ext cx="3362825" cy="139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0"/>
          <p:cNvSpPr txBox="1">
            <a:spLocks noGrp="1"/>
          </p:cNvSpPr>
          <p:nvPr>
            <p:ph type="title"/>
          </p:nvPr>
        </p:nvSpPr>
        <p:spPr>
          <a:xfrm>
            <a:off x="311700" y="134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Arrays - mapping one array to another</a:t>
            </a:r>
            <a:endParaRPr/>
          </a:p>
        </p:txBody>
      </p:sp>
      <p:sp>
        <p:nvSpPr>
          <p:cNvPr id="215" name="Google Shape;215;p30"/>
          <p:cNvSpPr txBox="1">
            <a:spLocks noGrp="1"/>
          </p:cNvSpPr>
          <p:nvPr>
            <p:ph type="body" idx="1"/>
          </p:nvPr>
        </p:nvSpPr>
        <p:spPr>
          <a:xfrm>
            <a:off x="311700" y="826200"/>
            <a:ext cx="4370100" cy="41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b="0"/>
              <a:t>We often want to iterate over every item in an array, do something with it, and add it to a new array.</a:t>
            </a:r>
            <a:endParaRPr/>
          </a:p>
          <a:p>
            <a:pPr marL="457200" lvl="0" indent="-3175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 b="0"/>
              <a:t>Using for (not very JavaScripty):</a:t>
            </a:r>
            <a:br>
              <a:rPr lang="en" b="0"/>
            </a:br>
            <a:br>
              <a:rPr lang="en" b="0"/>
            </a:br>
            <a:r>
              <a:rPr lang="en" sz="1300" b="0">
                <a:latin typeface="Consolas"/>
                <a:ea typeface="Consolas"/>
                <a:cs typeface="Consolas"/>
                <a:sym typeface="Consolas"/>
              </a:rPr>
              <a:t>let narr = [];</a:t>
            </a:r>
            <a:br>
              <a:rPr lang="en" sz="1300" b="0">
                <a:latin typeface="Consolas"/>
                <a:ea typeface="Consolas"/>
                <a:cs typeface="Consolas"/>
                <a:sym typeface="Consolas"/>
              </a:rPr>
            </a:br>
            <a:r>
              <a:rPr lang="en" sz="1300" b="0">
                <a:latin typeface="Consolas"/>
                <a:ea typeface="Consolas"/>
                <a:cs typeface="Consolas"/>
                <a:sym typeface="Consolas"/>
              </a:rPr>
              <a:t>for (let i = 0; i &lt; arr.length; i++)</a:t>
            </a:r>
            <a:br>
              <a:rPr lang="en" sz="1300" b="0">
                <a:latin typeface="Consolas"/>
                <a:ea typeface="Consolas"/>
                <a:cs typeface="Consolas"/>
                <a:sym typeface="Consolas"/>
              </a:rPr>
            </a:br>
            <a:r>
              <a:rPr lang="en" sz="1300" b="0">
                <a:latin typeface="Consolas"/>
                <a:ea typeface="Consolas"/>
                <a:cs typeface="Consolas"/>
                <a:sym typeface="Consolas"/>
              </a:rPr>
              <a:t>  narr[i] = arr[i] * arr[i];</a:t>
            </a:r>
            <a:br>
              <a:rPr lang="en" b="0"/>
            </a:br>
            <a:endParaRPr b="0"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b="0"/>
              <a:t>Using the </a:t>
            </a:r>
            <a:r>
              <a:rPr lang="en"/>
              <a:t>map</a:t>
            </a:r>
            <a:r>
              <a:rPr lang="en" b="0"/>
              <a:t> method (JavaScripty)</a:t>
            </a:r>
            <a:br>
              <a:rPr lang="en" b="0"/>
            </a:br>
            <a:br>
              <a:rPr lang="en" b="0"/>
            </a:br>
            <a:r>
              <a:rPr lang="en" sz="1300" b="0">
                <a:latin typeface="Consolas"/>
                <a:ea typeface="Consolas"/>
                <a:cs typeface="Consolas"/>
                <a:sym typeface="Consolas"/>
              </a:rPr>
              <a:t>let narr = arr.map(v =&gt; v * v);</a:t>
            </a:r>
            <a:br>
              <a:rPr lang="en" sz="1300" b="0">
                <a:latin typeface="Consolas"/>
                <a:ea typeface="Consolas"/>
                <a:cs typeface="Consolas"/>
                <a:sym typeface="Consolas"/>
              </a:rPr>
            </a:br>
            <a:br>
              <a:rPr lang="en" sz="1300" b="0">
                <a:latin typeface="Consolas"/>
                <a:ea typeface="Consolas"/>
                <a:cs typeface="Consolas"/>
                <a:sym typeface="Consolas"/>
              </a:rPr>
            </a:br>
            <a:r>
              <a:rPr lang="en" sz="1300" b="0"/>
              <a:t>This is shorthand for:</a:t>
            </a:r>
            <a:br>
              <a:rPr lang="en" sz="1300" b="0">
                <a:latin typeface="Consolas"/>
                <a:ea typeface="Consolas"/>
                <a:cs typeface="Consolas"/>
                <a:sym typeface="Consolas"/>
              </a:rPr>
            </a:br>
            <a:br>
              <a:rPr lang="en" sz="1300" b="0">
                <a:latin typeface="Consolas"/>
                <a:ea typeface="Consolas"/>
                <a:cs typeface="Consolas"/>
                <a:sym typeface="Consolas"/>
              </a:rPr>
            </a:br>
            <a:r>
              <a:rPr lang="en" sz="1300" b="0">
                <a:latin typeface="Consolas"/>
                <a:ea typeface="Consolas"/>
                <a:cs typeface="Consolas"/>
                <a:sym typeface="Consolas"/>
              </a:rPr>
              <a:t>let narr = arr.map(v =&gt; { return v * v; }</a:t>
            </a:r>
            <a:endParaRPr sz="1300" b="0"/>
          </a:p>
        </p:txBody>
      </p:sp>
      <p:sp>
        <p:nvSpPr>
          <p:cNvPr id="216" name="Google Shape;216;p30"/>
          <p:cNvSpPr txBox="1">
            <a:spLocks noGrp="1"/>
          </p:cNvSpPr>
          <p:nvPr>
            <p:ph type="body" idx="2"/>
          </p:nvPr>
        </p:nvSpPr>
        <p:spPr>
          <a:xfrm>
            <a:off x="4832400" y="3450975"/>
            <a:ext cx="3999900" cy="12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400"/>
              <a:buNone/>
            </a:pPr>
            <a:r>
              <a:rPr lang="en" b="0"/>
              <a:t>Image from </a:t>
            </a:r>
            <a:r>
              <a:rPr lang="en" b="0" u="sng">
                <a:solidFill>
                  <a:schemeClr val="hlink"/>
                </a:solidFill>
                <a:hlinkClick r:id="rId3"/>
              </a:rPr>
              <a:t>JavaScript Tutor - Visualize JavaScript code execution to learn JavaScript online</a:t>
            </a:r>
            <a:r>
              <a:rPr lang="en" b="0"/>
              <a:t> - great place to try out snippets of JavaScript code!</a:t>
            </a:r>
            <a:endParaRPr b="0"/>
          </a:p>
        </p:txBody>
      </p:sp>
      <p:sp>
        <p:nvSpPr>
          <p:cNvPr id="217" name="Google Shape;217;p30"/>
          <p:cNvSpPr txBox="1">
            <a:spLocks noGrp="1"/>
          </p:cNvSpPr>
          <p:nvPr>
            <p:ph type="body" idx="2"/>
          </p:nvPr>
        </p:nvSpPr>
        <p:spPr>
          <a:xfrm>
            <a:off x="4832400" y="760525"/>
            <a:ext cx="3999900" cy="12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400"/>
              <a:buNone/>
            </a:pPr>
            <a:r>
              <a:rPr lang="en" b="0">
                <a:latin typeface="Consolas"/>
                <a:ea typeface="Consolas"/>
                <a:cs typeface="Consolas"/>
                <a:sym typeface="Consolas"/>
              </a:rPr>
              <a:t>let arr = [10, 20];</a:t>
            </a:r>
            <a:endParaRPr b="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218" name="Google Shape;218;p3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50938" y="1546125"/>
            <a:ext cx="3362825" cy="139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1"/>
          <p:cNvSpPr txBox="1">
            <a:spLocks noGrp="1"/>
          </p:cNvSpPr>
          <p:nvPr>
            <p:ph type="title"/>
          </p:nvPr>
        </p:nvSpPr>
        <p:spPr>
          <a:xfrm>
            <a:off x="311700" y="134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The End</a:t>
            </a:r>
            <a:endParaRPr/>
          </a:p>
        </p:txBody>
      </p:sp>
      <p:pic>
        <p:nvPicPr>
          <p:cNvPr id="224" name="Google Shape;224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40550" y="-22813"/>
            <a:ext cx="9225101" cy="518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4"/>
          <p:cNvSpPr txBox="1">
            <a:spLocks noGrp="1"/>
          </p:cNvSpPr>
          <p:nvPr>
            <p:ph type="title"/>
          </p:nvPr>
        </p:nvSpPr>
        <p:spPr>
          <a:xfrm>
            <a:off x="311700" y="134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Resources</a:t>
            </a:r>
            <a:endParaRPr/>
          </a:p>
        </p:txBody>
      </p:sp>
      <p:sp>
        <p:nvSpPr>
          <p:cNvPr id="68" name="Google Shape;68;p14"/>
          <p:cNvSpPr txBox="1">
            <a:spLocks noGrp="1"/>
          </p:cNvSpPr>
          <p:nvPr>
            <p:ph type="body" idx="2"/>
          </p:nvPr>
        </p:nvSpPr>
        <p:spPr>
          <a:xfrm>
            <a:off x="4832400" y="826200"/>
            <a:ext cx="3999900" cy="3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b="0" u="sng">
                <a:solidFill>
                  <a:schemeClr val="hlink"/>
                </a:solidFill>
                <a:hlinkClick r:id="rId3"/>
              </a:rPr>
              <a:t>JSON.stringify</a:t>
            </a:r>
            <a:endParaRPr b="0"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b="0" u="sng">
                <a:solidFill>
                  <a:schemeClr val="hlink"/>
                </a:solidFill>
                <a:hlinkClick r:id="rId4"/>
              </a:rPr>
              <a:t>JSON.parse</a:t>
            </a:r>
            <a:endParaRPr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b="0" u="sng">
                <a:solidFill>
                  <a:schemeClr val="hlink"/>
                </a:solidFill>
                <a:hlinkClick r:id="rId5"/>
              </a:rPr>
              <a:t>Truthy</a:t>
            </a:r>
            <a:endParaRPr b="0"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b="0" u="sng">
                <a:solidFill>
                  <a:schemeClr val="hlink"/>
                </a:solidFill>
                <a:hlinkClick r:id="rId6"/>
              </a:rPr>
              <a:t>Falsey</a:t>
            </a:r>
            <a:endParaRPr b="0"/>
          </a:p>
        </p:txBody>
      </p:sp>
      <p:sp>
        <p:nvSpPr>
          <p:cNvPr id="69" name="Google Shape;69;p14"/>
          <p:cNvSpPr txBox="1">
            <a:spLocks noGrp="1"/>
          </p:cNvSpPr>
          <p:nvPr>
            <p:ph type="body" idx="1"/>
          </p:nvPr>
        </p:nvSpPr>
        <p:spPr>
          <a:xfrm>
            <a:off x="311700" y="826200"/>
            <a:ext cx="3999900" cy="3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MDN Web Docs</a:t>
            </a:r>
            <a:endParaRPr/>
          </a:p>
          <a:p>
            <a:pPr marL="457200" lvl="0" indent="-3175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 b="0" u="sng">
                <a:solidFill>
                  <a:schemeClr val="hlink"/>
                </a:solidFill>
                <a:hlinkClick r:id="rId7"/>
              </a:rPr>
              <a:t>JavaScript</a:t>
            </a:r>
            <a:endParaRPr b="0"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b="0" u="sng">
                <a:solidFill>
                  <a:schemeClr val="hlink"/>
                </a:solidFill>
                <a:hlinkClick r:id="rId8"/>
              </a:rPr>
              <a:t>JavaScript data types and data structures</a:t>
            </a:r>
            <a:endParaRPr b="0"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b="0" u="sng">
                <a:solidFill>
                  <a:schemeClr val="hlink"/>
                </a:solidFill>
                <a:hlinkClick r:id="rId9"/>
              </a:rPr>
              <a:t>Object</a:t>
            </a:r>
            <a:endParaRPr b="0"/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u="sng">
                <a:solidFill>
                  <a:schemeClr val="hlink"/>
                </a:solidFill>
                <a:hlinkClick r:id="rId10"/>
              </a:rPr>
              <a:t>delete</a:t>
            </a:r>
            <a:endParaRPr/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u="sng">
                <a:solidFill>
                  <a:schemeClr val="hlink"/>
                </a:solidFill>
                <a:hlinkClick r:id="rId11"/>
              </a:rPr>
              <a:t>in</a:t>
            </a:r>
            <a:endParaRPr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b="0" u="sng">
                <a:solidFill>
                  <a:schemeClr val="hlink"/>
                </a:solidFill>
                <a:hlinkClick r:id="rId12"/>
              </a:rPr>
              <a:t>Functions</a:t>
            </a:r>
            <a:endParaRPr b="0"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b="0" u="sng">
                <a:solidFill>
                  <a:schemeClr val="hlink"/>
                </a:solidFill>
                <a:hlinkClick r:id="rId13"/>
              </a:rPr>
              <a:t>Array</a:t>
            </a:r>
            <a:endParaRPr b="0"/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u="sng">
                <a:solidFill>
                  <a:schemeClr val="hlink"/>
                </a:solidFill>
                <a:hlinkClick r:id="rId14"/>
              </a:rPr>
              <a:t>Array.prototype.length</a:t>
            </a:r>
            <a:endParaRPr b="0"/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u="sng">
                <a:solidFill>
                  <a:schemeClr val="hlink"/>
                </a:solidFill>
                <a:hlinkClick r:id="rId15"/>
              </a:rPr>
              <a:t>Array.prototype.push</a:t>
            </a:r>
            <a:endParaRPr/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u="sng">
                <a:solidFill>
                  <a:schemeClr val="hlink"/>
                </a:solidFill>
                <a:hlinkClick r:id="rId16"/>
              </a:rPr>
              <a:t>Array.prototype.pop</a:t>
            </a:r>
            <a:endParaRPr/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u="sng">
                <a:solidFill>
                  <a:schemeClr val="hlink"/>
                </a:solidFill>
                <a:hlinkClick r:id="rId17"/>
              </a:rPr>
              <a:t>Array.prototype.shift</a:t>
            </a:r>
            <a:endParaRPr/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u="sng">
                <a:solidFill>
                  <a:schemeClr val="hlink"/>
                </a:solidFill>
                <a:hlinkClick r:id="rId18"/>
              </a:rPr>
              <a:t>Array.prototype.unshift</a:t>
            </a:r>
            <a:endParaRPr/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b="0" u="sng">
                <a:solidFill>
                  <a:schemeClr val="hlink"/>
                </a:solidFill>
                <a:hlinkClick r:id="rId19"/>
              </a:rPr>
              <a:t>Array.prototype.forEach</a:t>
            </a:r>
            <a:endParaRPr b="0"/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b="0" u="sng">
                <a:solidFill>
                  <a:schemeClr val="hlink"/>
                </a:solidFill>
                <a:hlinkClick r:id="rId20"/>
              </a:rPr>
              <a:t>Array.prototype.map</a:t>
            </a:r>
            <a:endParaRPr b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>
            <a:spLocks noGrp="1"/>
          </p:cNvSpPr>
          <p:nvPr>
            <p:ph type="title"/>
          </p:nvPr>
        </p:nvSpPr>
        <p:spPr>
          <a:xfrm>
            <a:off x="311700" y="134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Objects - property access</a:t>
            </a:r>
            <a:endParaRPr/>
          </a:p>
        </p:txBody>
      </p:sp>
      <p:sp>
        <p:nvSpPr>
          <p:cNvPr id="75" name="Google Shape;75;p15"/>
          <p:cNvSpPr txBox="1">
            <a:spLocks noGrp="1"/>
          </p:cNvSpPr>
          <p:nvPr>
            <p:ph type="body" idx="1"/>
          </p:nvPr>
        </p:nvSpPr>
        <p:spPr>
          <a:xfrm>
            <a:off x="311700" y="826200"/>
            <a:ext cx="3999900" cy="3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We can access objects in two ways:</a:t>
            </a:r>
            <a:endParaRPr/>
          </a:p>
          <a:p>
            <a:pPr marL="457200" lvl="0" indent="-3175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 b="0"/>
              <a:t>Like an array with brackets:</a:t>
            </a:r>
            <a:br>
              <a:rPr lang="en" b="0"/>
            </a:br>
            <a:br>
              <a:rPr lang="en" b="0"/>
            </a:br>
            <a:r>
              <a:rPr lang="en" b="0">
                <a:latin typeface="Consolas"/>
                <a:ea typeface="Consolas"/>
                <a:cs typeface="Consolas"/>
                <a:sym typeface="Consolas"/>
              </a:rPr>
              <a:t>person[‘name’]; ⇒ ‘María Lopez’</a:t>
            </a:r>
            <a:br>
              <a:rPr lang="en" b="0">
                <a:latin typeface="Consolas"/>
                <a:ea typeface="Consolas"/>
                <a:cs typeface="Consolas"/>
                <a:sym typeface="Consolas"/>
              </a:rPr>
            </a:br>
            <a:r>
              <a:rPr lang="en" b="0">
                <a:latin typeface="Consolas"/>
                <a:ea typeface="Consolas"/>
                <a:cs typeface="Consolas"/>
                <a:sym typeface="Consolas"/>
              </a:rPr>
              <a:t>let id = ‘name’;</a:t>
            </a:r>
            <a:br>
              <a:rPr lang="en" b="0">
                <a:latin typeface="Consolas"/>
                <a:ea typeface="Consolas"/>
                <a:cs typeface="Consolas"/>
                <a:sym typeface="Consolas"/>
              </a:rPr>
            </a:br>
            <a:r>
              <a:rPr lang="en" b="0">
                <a:latin typeface="Consolas"/>
                <a:ea typeface="Consolas"/>
                <a:cs typeface="Consolas"/>
                <a:sym typeface="Consolas"/>
              </a:rPr>
              <a:t>person[id]; ⇒ ‘María Lopez’</a:t>
            </a:r>
            <a:br>
              <a:rPr lang="en" b="0"/>
            </a:br>
            <a:endParaRPr b="0"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b="0"/>
              <a:t>Or like objects (similar to Java):</a:t>
            </a:r>
            <a:br>
              <a:rPr lang="en" b="0"/>
            </a:br>
            <a:br>
              <a:rPr lang="en" b="0"/>
            </a:br>
            <a:r>
              <a:rPr lang="en" b="0">
                <a:latin typeface="Consolas"/>
                <a:ea typeface="Consolas"/>
                <a:cs typeface="Consolas"/>
                <a:sym typeface="Consolas"/>
              </a:rPr>
              <a:t>person.name; ⇒ ‘María Lopez’</a:t>
            </a:r>
            <a:endParaRPr b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400"/>
              <a:buNone/>
            </a:pPr>
            <a:endParaRPr/>
          </a:p>
        </p:txBody>
      </p:sp>
      <p:sp>
        <p:nvSpPr>
          <p:cNvPr id="76" name="Google Shape;76;p15"/>
          <p:cNvSpPr txBox="1">
            <a:spLocks noGrp="1"/>
          </p:cNvSpPr>
          <p:nvPr>
            <p:ph type="body" idx="2"/>
          </p:nvPr>
        </p:nvSpPr>
        <p:spPr>
          <a:xfrm>
            <a:off x="4832400" y="3450975"/>
            <a:ext cx="3999900" cy="12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400"/>
              <a:buNone/>
            </a:pPr>
            <a:r>
              <a:rPr lang="en" b="0"/>
              <a:t>Image from </a:t>
            </a:r>
            <a:r>
              <a:rPr lang="en" b="0" u="sng">
                <a:solidFill>
                  <a:schemeClr val="hlink"/>
                </a:solidFill>
                <a:hlinkClick r:id="rId3"/>
              </a:rPr>
              <a:t>JavaScript Tutor - Visualize JavaScript code execution to learn JavaScript online</a:t>
            </a:r>
            <a:r>
              <a:rPr lang="en" b="0"/>
              <a:t> - great place to try out snippets of JavaScript code!</a:t>
            </a:r>
            <a:endParaRPr b="0"/>
          </a:p>
        </p:txBody>
      </p:sp>
      <p:pic>
        <p:nvPicPr>
          <p:cNvPr id="77" name="Google Shape;77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017825" y="1852613"/>
            <a:ext cx="3629025" cy="1438275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5"/>
          <p:cNvSpPr txBox="1">
            <a:spLocks noGrp="1"/>
          </p:cNvSpPr>
          <p:nvPr>
            <p:ph type="body" idx="2"/>
          </p:nvPr>
        </p:nvSpPr>
        <p:spPr>
          <a:xfrm>
            <a:off x="4832400" y="760525"/>
            <a:ext cx="3999900" cy="12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400"/>
              <a:buNone/>
            </a:pPr>
            <a:r>
              <a:rPr lang="en" b="0">
                <a:latin typeface="Consolas"/>
                <a:ea typeface="Consolas"/>
                <a:cs typeface="Consolas"/>
                <a:sym typeface="Consolas"/>
              </a:rPr>
              <a:t>let person = { </a:t>
            </a:r>
            <a:br>
              <a:rPr lang="en" b="0">
                <a:latin typeface="Consolas"/>
                <a:ea typeface="Consolas"/>
                <a:cs typeface="Consolas"/>
                <a:sym typeface="Consolas"/>
              </a:rPr>
            </a:br>
            <a:r>
              <a:rPr lang="en" b="0">
                <a:latin typeface="Consolas"/>
                <a:ea typeface="Consolas"/>
                <a:cs typeface="Consolas"/>
                <a:sym typeface="Consolas"/>
              </a:rPr>
              <a:t>	'name' : 'María Lopez', </a:t>
            </a:r>
            <a:br>
              <a:rPr lang="en" b="0">
                <a:latin typeface="Consolas"/>
                <a:ea typeface="Consolas"/>
                <a:cs typeface="Consolas"/>
                <a:sym typeface="Consolas"/>
              </a:rPr>
            </a:br>
            <a:r>
              <a:rPr lang="en" b="0">
                <a:latin typeface="Consolas"/>
                <a:ea typeface="Consolas"/>
                <a:cs typeface="Consolas"/>
                <a:sym typeface="Consolas"/>
              </a:rPr>
              <a:t>	'SPIRE' : 12345678 </a:t>
            </a:r>
            <a:br>
              <a:rPr lang="en" b="0">
                <a:latin typeface="Consolas"/>
                <a:ea typeface="Consolas"/>
                <a:cs typeface="Consolas"/>
                <a:sym typeface="Consolas"/>
              </a:rPr>
            </a:br>
            <a:r>
              <a:rPr lang="en" b="0">
                <a:latin typeface="Consolas"/>
                <a:ea typeface="Consolas"/>
                <a:cs typeface="Consolas"/>
                <a:sym typeface="Consolas"/>
              </a:rPr>
              <a:t>};</a:t>
            </a:r>
            <a:endParaRPr b="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>
            <a:spLocks noGrp="1"/>
          </p:cNvSpPr>
          <p:nvPr>
            <p:ph type="title"/>
          </p:nvPr>
        </p:nvSpPr>
        <p:spPr>
          <a:xfrm>
            <a:off x="311700" y="134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Objects - property access</a:t>
            </a:r>
            <a:endParaRPr/>
          </a:p>
        </p:txBody>
      </p:sp>
      <p:sp>
        <p:nvSpPr>
          <p:cNvPr id="85" name="Google Shape;85;p16"/>
          <p:cNvSpPr txBox="1">
            <a:spLocks noGrp="1"/>
          </p:cNvSpPr>
          <p:nvPr>
            <p:ph type="body" idx="1"/>
          </p:nvPr>
        </p:nvSpPr>
        <p:spPr>
          <a:xfrm>
            <a:off x="311700" y="826200"/>
            <a:ext cx="3999900" cy="3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When to use brackets vs dots?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rPr lang="en" b="0" u="sng"/>
              <a:t>brackets</a:t>
            </a:r>
            <a:endParaRPr b="0" u="sng"/>
          </a:p>
          <a:p>
            <a:pPr marL="457200" lvl="0" indent="-3175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 b="0"/>
              <a:t>Use [] when you use a variable to access a property (like person[x])</a:t>
            </a:r>
            <a:endParaRPr b="0"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b="0"/>
              <a:t>When the property name contains characters that are not a valid identifier (person[‘favorite color’])</a:t>
            </a:r>
            <a:endParaRPr b="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rPr lang="en" b="0" u="sng"/>
              <a:t>dots</a:t>
            </a:r>
            <a:endParaRPr b="0" u="sng"/>
          </a:p>
          <a:p>
            <a:pPr marL="457200" lvl="0" indent="-3175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 b="0"/>
              <a:t>When you know what the property is (e.g., person.name)</a:t>
            </a:r>
            <a:endParaRPr b="0"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b="0"/>
              <a:t>This is less verbose, more “JavaScripty”</a:t>
            </a:r>
            <a:endParaRPr b="0"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b="0"/>
              <a:t>Easier to catch your misspellings</a:t>
            </a:r>
            <a:endParaRPr/>
          </a:p>
        </p:txBody>
      </p:sp>
      <p:sp>
        <p:nvSpPr>
          <p:cNvPr id="86" name="Google Shape;86;p16"/>
          <p:cNvSpPr txBox="1">
            <a:spLocks noGrp="1"/>
          </p:cNvSpPr>
          <p:nvPr>
            <p:ph type="body" idx="2"/>
          </p:nvPr>
        </p:nvSpPr>
        <p:spPr>
          <a:xfrm>
            <a:off x="4832400" y="3450975"/>
            <a:ext cx="3999900" cy="12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400"/>
              <a:buNone/>
            </a:pPr>
            <a:r>
              <a:rPr lang="en" b="0"/>
              <a:t>Image from </a:t>
            </a:r>
            <a:r>
              <a:rPr lang="en" b="0" u="sng">
                <a:solidFill>
                  <a:schemeClr val="hlink"/>
                </a:solidFill>
                <a:hlinkClick r:id="rId3"/>
              </a:rPr>
              <a:t>JavaScript Tutor - Visualize JavaScript code execution to learn JavaScript online</a:t>
            </a:r>
            <a:r>
              <a:rPr lang="en" b="0"/>
              <a:t> - great place to try out snippets of JavaScript code!</a:t>
            </a:r>
            <a:endParaRPr b="0"/>
          </a:p>
        </p:txBody>
      </p:sp>
      <p:pic>
        <p:nvPicPr>
          <p:cNvPr id="87" name="Google Shape;87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017825" y="1852613"/>
            <a:ext cx="3629025" cy="1438275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6"/>
          <p:cNvSpPr txBox="1">
            <a:spLocks noGrp="1"/>
          </p:cNvSpPr>
          <p:nvPr>
            <p:ph type="body" idx="2"/>
          </p:nvPr>
        </p:nvSpPr>
        <p:spPr>
          <a:xfrm>
            <a:off x="4832400" y="760525"/>
            <a:ext cx="3999900" cy="12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400"/>
              <a:buNone/>
            </a:pPr>
            <a:r>
              <a:rPr lang="en" b="0">
                <a:latin typeface="Consolas"/>
                <a:ea typeface="Consolas"/>
                <a:cs typeface="Consolas"/>
                <a:sym typeface="Consolas"/>
              </a:rPr>
              <a:t>let person = { </a:t>
            </a:r>
            <a:br>
              <a:rPr lang="en" b="0">
                <a:latin typeface="Consolas"/>
                <a:ea typeface="Consolas"/>
                <a:cs typeface="Consolas"/>
                <a:sym typeface="Consolas"/>
              </a:rPr>
            </a:br>
            <a:r>
              <a:rPr lang="en" b="0">
                <a:latin typeface="Consolas"/>
                <a:ea typeface="Consolas"/>
                <a:cs typeface="Consolas"/>
                <a:sym typeface="Consolas"/>
              </a:rPr>
              <a:t>	'name' : 'María Lopez', </a:t>
            </a:r>
            <a:br>
              <a:rPr lang="en" b="0">
                <a:latin typeface="Consolas"/>
                <a:ea typeface="Consolas"/>
                <a:cs typeface="Consolas"/>
                <a:sym typeface="Consolas"/>
              </a:rPr>
            </a:br>
            <a:r>
              <a:rPr lang="en" b="0">
                <a:latin typeface="Consolas"/>
                <a:ea typeface="Consolas"/>
                <a:cs typeface="Consolas"/>
                <a:sym typeface="Consolas"/>
              </a:rPr>
              <a:t>	'SPIRE' : 12345678 </a:t>
            </a:r>
            <a:br>
              <a:rPr lang="en" b="0">
                <a:latin typeface="Consolas"/>
                <a:ea typeface="Consolas"/>
                <a:cs typeface="Consolas"/>
                <a:sym typeface="Consolas"/>
              </a:rPr>
            </a:br>
            <a:r>
              <a:rPr lang="en" b="0">
                <a:latin typeface="Consolas"/>
                <a:ea typeface="Consolas"/>
                <a:cs typeface="Consolas"/>
                <a:sym typeface="Consolas"/>
              </a:rPr>
              <a:t>};</a:t>
            </a:r>
            <a:endParaRPr b="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>
            <a:spLocks noGrp="1"/>
          </p:cNvSpPr>
          <p:nvPr>
            <p:ph type="title"/>
          </p:nvPr>
        </p:nvSpPr>
        <p:spPr>
          <a:xfrm>
            <a:off x="311700" y="134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Objects - property existence</a:t>
            </a:r>
            <a:endParaRPr/>
          </a:p>
        </p:txBody>
      </p:sp>
      <p:sp>
        <p:nvSpPr>
          <p:cNvPr id="94" name="Google Shape;94;p17"/>
          <p:cNvSpPr txBox="1">
            <a:spLocks noGrp="1"/>
          </p:cNvSpPr>
          <p:nvPr>
            <p:ph type="body" idx="1"/>
          </p:nvPr>
        </p:nvSpPr>
        <p:spPr>
          <a:xfrm>
            <a:off x="311700" y="826200"/>
            <a:ext cx="3999900" cy="3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You can check if a property is in an object:</a:t>
            </a:r>
            <a:endParaRPr/>
          </a:p>
          <a:p>
            <a:pPr marL="457200" lvl="0" indent="-3175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 b="0"/>
              <a:t>Using the </a:t>
            </a:r>
            <a:r>
              <a:rPr lang="en"/>
              <a:t>in</a:t>
            </a:r>
            <a:r>
              <a:rPr lang="en" b="0"/>
              <a:t> operator:</a:t>
            </a:r>
            <a:br>
              <a:rPr lang="en" b="0"/>
            </a:br>
            <a:br>
              <a:rPr lang="en" b="0"/>
            </a:br>
            <a:r>
              <a:rPr lang="en" b="0">
                <a:latin typeface="Consolas"/>
                <a:ea typeface="Consolas"/>
                <a:cs typeface="Consolas"/>
                <a:sym typeface="Consolas"/>
              </a:rPr>
              <a:t>‘name’ in person; ⇒ true</a:t>
            </a:r>
            <a:br>
              <a:rPr lang="en" b="0">
                <a:latin typeface="Consolas"/>
                <a:ea typeface="Consolas"/>
                <a:cs typeface="Consolas"/>
                <a:sym typeface="Consolas"/>
              </a:rPr>
            </a:br>
            <a:r>
              <a:rPr lang="en" b="0">
                <a:latin typeface="Consolas"/>
                <a:ea typeface="Consolas"/>
                <a:cs typeface="Consolas"/>
                <a:sym typeface="Consolas"/>
              </a:rPr>
              <a:t>‘age’ in person; ⇒ false</a:t>
            </a:r>
            <a:br>
              <a:rPr lang="en" b="0"/>
            </a:br>
            <a:endParaRPr b="0"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b="0"/>
              <a:t>BEWARE: it is not an error if you try to access a property that doesn’t exist:</a:t>
            </a:r>
            <a:br>
              <a:rPr lang="en" b="0"/>
            </a:br>
            <a:br>
              <a:rPr lang="en" b="0"/>
            </a:br>
            <a:r>
              <a:rPr lang="en" b="0">
                <a:latin typeface="Consolas"/>
                <a:ea typeface="Consolas"/>
                <a:cs typeface="Consolas"/>
                <a:sym typeface="Consolas"/>
              </a:rPr>
              <a:t>person.age; ⇒ undefined</a:t>
            </a:r>
            <a:br>
              <a:rPr lang="en" b="0">
                <a:latin typeface="Consolas"/>
                <a:ea typeface="Consolas"/>
                <a:cs typeface="Consolas"/>
                <a:sym typeface="Consolas"/>
              </a:rPr>
            </a:br>
            <a:r>
              <a:rPr lang="en" b="0">
                <a:latin typeface="Consolas"/>
                <a:ea typeface="Consolas"/>
                <a:cs typeface="Consolas"/>
                <a:sym typeface="Consolas"/>
              </a:rPr>
              <a:t>person[‘age’] ⇒ undefined</a:t>
            </a:r>
            <a:endParaRPr b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400"/>
              <a:buNone/>
            </a:pPr>
            <a:endParaRPr/>
          </a:p>
        </p:txBody>
      </p:sp>
      <p:sp>
        <p:nvSpPr>
          <p:cNvPr id="95" name="Google Shape;95;p17"/>
          <p:cNvSpPr txBox="1">
            <a:spLocks noGrp="1"/>
          </p:cNvSpPr>
          <p:nvPr>
            <p:ph type="body" idx="2"/>
          </p:nvPr>
        </p:nvSpPr>
        <p:spPr>
          <a:xfrm>
            <a:off x="4832400" y="3450975"/>
            <a:ext cx="3999900" cy="12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400"/>
              <a:buNone/>
            </a:pPr>
            <a:r>
              <a:rPr lang="en" b="0"/>
              <a:t>Image from </a:t>
            </a:r>
            <a:r>
              <a:rPr lang="en" b="0" u="sng">
                <a:solidFill>
                  <a:schemeClr val="hlink"/>
                </a:solidFill>
                <a:hlinkClick r:id="rId3"/>
              </a:rPr>
              <a:t>JavaScript Tutor - Visualize JavaScript code execution to learn JavaScript online</a:t>
            </a:r>
            <a:r>
              <a:rPr lang="en" b="0"/>
              <a:t> - great place to try out snippets of JavaScript code!</a:t>
            </a:r>
            <a:endParaRPr b="0"/>
          </a:p>
        </p:txBody>
      </p:sp>
      <p:pic>
        <p:nvPicPr>
          <p:cNvPr id="96" name="Google Shape;96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017825" y="1852613"/>
            <a:ext cx="3629025" cy="1438275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7"/>
          <p:cNvSpPr txBox="1">
            <a:spLocks noGrp="1"/>
          </p:cNvSpPr>
          <p:nvPr>
            <p:ph type="body" idx="2"/>
          </p:nvPr>
        </p:nvSpPr>
        <p:spPr>
          <a:xfrm>
            <a:off x="4832400" y="760525"/>
            <a:ext cx="3999900" cy="12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400"/>
              <a:buNone/>
            </a:pPr>
            <a:r>
              <a:rPr lang="en" b="0">
                <a:latin typeface="Consolas"/>
                <a:ea typeface="Consolas"/>
                <a:cs typeface="Consolas"/>
                <a:sym typeface="Consolas"/>
              </a:rPr>
              <a:t>let person = { </a:t>
            </a:r>
            <a:br>
              <a:rPr lang="en" b="0">
                <a:latin typeface="Consolas"/>
                <a:ea typeface="Consolas"/>
                <a:cs typeface="Consolas"/>
                <a:sym typeface="Consolas"/>
              </a:rPr>
            </a:br>
            <a:r>
              <a:rPr lang="en" b="0">
                <a:latin typeface="Consolas"/>
                <a:ea typeface="Consolas"/>
                <a:cs typeface="Consolas"/>
                <a:sym typeface="Consolas"/>
              </a:rPr>
              <a:t>	'name' : 'María Lopez', </a:t>
            </a:r>
            <a:br>
              <a:rPr lang="en" b="0">
                <a:latin typeface="Consolas"/>
                <a:ea typeface="Consolas"/>
                <a:cs typeface="Consolas"/>
                <a:sym typeface="Consolas"/>
              </a:rPr>
            </a:br>
            <a:r>
              <a:rPr lang="en" b="0">
                <a:latin typeface="Consolas"/>
                <a:ea typeface="Consolas"/>
                <a:cs typeface="Consolas"/>
                <a:sym typeface="Consolas"/>
              </a:rPr>
              <a:t>	'SPIRE' : 12345678 </a:t>
            </a:r>
            <a:br>
              <a:rPr lang="en" b="0">
                <a:latin typeface="Consolas"/>
                <a:ea typeface="Consolas"/>
                <a:cs typeface="Consolas"/>
                <a:sym typeface="Consolas"/>
              </a:rPr>
            </a:br>
            <a:r>
              <a:rPr lang="en" b="0">
                <a:latin typeface="Consolas"/>
                <a:ea typeface="Consolas"/>
                <a:cs typeface="Consolas"/>
                <a:sym typeface="Consolas"/>
              </a:rPr>
              <a:t>};</a:t>
            </a:r>
            <a:endParaRPr b="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8"/>
          <p:cNvSpPr txBox="1">
            <a:spLocks noGrp="1"/>
          </p:cNvSpPr>
          <p:nvPr>
            <p:ph type="title"/>
          </p:nvPr>
        </p:nvSpPr>
        <p:spPr>
          <a:xfrm>
            <a:off x="311700" y="134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Objects - property deletion</a:t>
            </a:r>
            <a:endParaRPr/>
          </a:p>
        </p:txBody>
      </p:sp>
      <p:sp>
        <p:nvSpPr>
          <p:cNvPr id="103" name="Google Shape;103;p18"/>
          <p:cNvSpPr txBox="1">
            <a:spLocks noGrp="1"/>
          </p:cNvSpPr>
          <p:nvPr>
            <p:ph type="body" idx="1"/>
          </p:nvPr>
        </p:nvSpPr>
        <p:spPr>
          <a:xfrm>
            <a:off x="311700" y="826200"/>
            <a:ext cx="3999900" cy="3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You can delete a property from an object:</a:t>
            </a:r>
            <a:endParaRPr/>
          </a:p>
          <a:p>
            <a:pPr marL="457200" lvl="0" indent="-3175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 b="0"/>
              <a:t>Using the </a:t>
            </a:r>
            <a:r>
              <a:rPr lang="en"/>
              <a:t>delete</a:t>
            </a:r>
            <a:r>
              <a:rPr lang="en" b="0"/>
              <a:t> operator:</a:t>
            </a:r>
            <a:br>
              <a:rPr lang="en" b="0"/>
            </a:br>
            <a:br>
              <a:rPr lang="en" b="0"/>
            </a:br>
            <a:r>
              <a:rPr lang="en" b="0">
                <a:latin typeface="Consolas"/>
                <a:ea typeface="Consolas"/>
                <a:cs typeface="Consolas"/>
                <a:sym typeface="Consolas"/>
              </a:rPr>
              <a:t>delete person.name; ⇒ true</a:t>
            </a:r>
            <a:br>
              <a:rPr lang="en" b="0">
                <a:latin typeface="Consolas"/>
                <a:ea typeface="Consolas"/>
                <a:cs typeface="Consolas"/>
                <a:sym typeface="Consolas"/>
              </a:rPr>
            </a:br>
            <a:r>
              <a:rPr lang="en" b="0">
                <a:latin typeface="Consolas"/>
                <a:ea typeface="Consolas"/>
                <a:cs typeface="Consolas"/>
                <a:sym typeface="Consolas"/>
              </a:rPr>
              <a:t>delete person[‘name’]; ⇒ true</a:t>
            </a:r>
            <a:br>
              <a:rPr lang="en" b="0">
                <a:latin typeface="Consolas"/>
                <a:ea typeface="Consolas"/>
                <a:cs typeface="Consolas"/>
                <a:sym typeface="Consolas"/>
              </a:rPr>
            </a:br>
            <a:r>
              <a:rPr lang="en" b="0">
                <a:latin typeface="Consolas"/>
                <a:ea typeface="Consolas"/>
                <a:cs typeface="Consolas"/>
                <a:sym typeface="Consolas"/>
              </a:rPr>
              <a:t>person; ⇒ {‘SPIRE’: 12345678}</a:t>
            </a:r>
            <a:br>
              <a:rPr lang="en" b="0"/>
            </a:br>
            <a:endParaRPr b="0"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b="0"/>
              <a:t>BEWARE: it is not an error to delete a property that doesn’t exist:</a:t>
            </a:r>
            <a:br>
              <a:rPr lang="en" b="0"/>
            </a:br>
            <a:br>
              <a:rPr lang="en" b="0"/>
            </a:br>
            <a:r>
              <a:rPr lang="en" b="0">
                <a:latin typeface="Consolas"/>
                <a:ea typeface="Consolas"/>
                <a:cs typeface="Consolas"/>
                <a:sym typeface="Consolas"/>
              </a:rPr>
              <a:t>delete person.age; ⇒ true</a:t>
            </a:r>
            <a:br>
              <a:rPr lang="en" b="0">
                <a:latin typeface="Consolas"/>
                <a:ea typeface="Consolas"/>
                <a:cs typeface="Consolas"/>
                <a:sym typeface="Consolas"/>
              </a:rPr>
            </a:br>
            <a:r>
              <a:rPr lang="en" b="0">
                <a:latin typeface="Consolas"/>
                <a:ea typeface="Consolas"/>
                <a:cs typeface="Consolas"/>
                <a:sym typeface="Consolas"/>
              </a:rPr>
              <a:t>delete person[‘age’] ⇒ true</a:t>
            </a:r>
            <a:endParaRPr b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400"/>
              <a:buNone/>
            </a:pPr>
            <a:endParaRPr/>
          </a:p>
        </p:txBody>
      </p:sp>
      <p:sp>
        <p:nvSpPr>
          <p:cNvPr id="104" name="Google Shape;104;p18"/>
          <p:cNvSpPr txBox="1">
            <a:spLocks noGrp="1"/>
          </p:cNvSpPr>
          <p:nvPr>
            <p:ph type="body" idx="2"/>
          </p:nvPr>
        </p:nvSpPr>
        <p:spPr>
          <a:xfrm>
            <a:off x="4832400" y="3450975"/>
            <a:ext cx="3999900" cy="12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400"/>
              <a:buNone/>
            </a:pPr>
            <a:r>
              <a:rPr lang="en" b="0"/>
              <a:t>Image from </a:t>
            </a:r>
            <a:r>
              <a:rPr lang="en" b="0" u="sng">
                <a:solidFill>
                  <a:schemeClr val="hlink"/>
                </a:solidFill>
                <a:hlinkClick r:id="rId3"/>
              </a:rPr>
              <a:t>JavaScript Tutor - Visualize JavaScript code execution to learn JavaScript online</a:t>
            </a:r>
            <a:r>
              <a:rPr lang="en" b="0"/>
              <a:t> - great place to try out snippets of JavaScript code!</a:t>
            </a:r>
            <a:endParaRPr b="0"/>
          </a:p>
        </p:txBody>
      </p:sp>
      <p:pic>
        <p:nvPicPr>
          <p:cNvPr id="105" name="Google Shape;105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017825" y="1852613"/>
            <a:ext cx="3629025" cy="1438275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8"/>
          <p:cNvSpPr txBox="1">
            <a:spLocks noGrp="1"/>
          </p:cNvSpPr>
          <p:nvPr>
            <p:ph type="body" idx="2"/>
          </p:nvPr>
        </p:nvSpPr>
        <p:spPr>
          <a:xfrm>
            <a:off x="4832400" y="760525"/>
            <a:ext cx="3999900" cy="12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400"/>
              <a:buNone/>
            </a:pPr>
            <a:r>
              <a:rPr lang="en" b="0">
                <a:latin typeface="Consolas"/>
                <a:ea typeface="Consolas"/>
                <a:cs typeface="Consolas"/>
                <a:sym typeface="Consolas"/>
              </a:rPr>
              <a:t>let person = { </a:t>
            </a:r>
            <a:br>
              <a:rPr lang="en" b="0">
                <a:latin typeface="Consolas"/>
                <a:ea typeface="Consolas"/>
                <a:cs typeface="Consolas"/>
                <a:sym typeface="Consolas"/>
              </a:rPr>
            </a:br>
            <a:r>
              <a:rPr lang="en" b="0">
                <a:latin typeface="Consolas"/>
                <a:ea typeface="Consolas"/>
                <a:cs typeface="Consolas"/>
                <a:sym typeface="Consolas"/>
              </a:rPr>
              <a:t>	'name' : 'María Lopez', </a:t>
            </a:r>
            <a:br>
              <a:rPr lang="en" b="0">
                <a:latin typeface="Consolas"/>
                <a:ea typeface="Consolas"/>
                <a:cs typeface="Consolas"/>
                <a:sym typeface="Consolas"/>
              </a:rPr>
            </a:br>
            <a:r>
              <a:rPr lang="en" b="0">
                <a:latin typeface="Consolas"/>
                <a:ea typeface="Consolas"/>
                <a:cs typeface="Consolas"/>
                <a:sym typeface="Consolas"/>
              </a:rPr>
              <a:t>	'SPIRE' : 12345678 </a:t>
            </a:r>
            <a:br>
              <a:rPr lang="en" b="0">
                <a:latin typeface="Consolas"/>
                <a:ea typeface="Consolas"/>
                <a:cs typeface="Consolas"/>
                <a:sym typeface="Consolas"/>
              </a:rPr>
            </a:br>
            <a:r>
              <a:rPr lang="en" b="0">
                <a:latin typeface="Consolas"/>
                <a:ea typeface="Consolas"/>
                <a:cs typeface="Consolas"/>
                <a:sym typeface="Consolas"/>
              </a:rPr>
              <a:t>};</a:t>
            </a:r>
            <a:endParaRPr b="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9"/>
          <p:cNvSpPr txBox="1">
            <a:spLocks noGrp="1"/>
          </p:cNvSpPr>
          <p:nvPr>
            <p:ph type="title"/>
          </p:nvPr>
        </p:nvSpPr>
        <p:spPr>
          <a:xfrm>
            <a:off x="311700" y="134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Objects - to strings and back again</a:t>
            </a:r>
            <a:endParaRPr/>
          </a:p>
        </p:txBody>
      </p:sp>
      <p:sp>
        <p:nvSpPr>
          <p:cNvPr id="112" name="Google Shape;112;p19"/>
          <p:cNvSpPr txBox="1">
            <a:spLocks noGrp="1"/>
          </p:cNvSpPr>
          <p:nvPr>
            <p:ph type="body" idx="1"/>
          </p:nvPr>
        </p:nvSpPr>
        <p:spPr>
          <a:xfrm>
            <a:off x="139200" y="826200"/>
            <a:ext cx="4693200" cy="3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You can convert objects into strings and back</a:t>
            </a:r>
            <a:endParaRPr/>
          </a:p>
          <a:p>
            <a:pPr marL="457200" lvl="0" indent="-3175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 b="0"/>
              <a:t>Using the </a:t>
            </a:r>
            <a:r>
              <a:rPr lang="en"/>
              <a:t>JSON.stringify</a:t>
            </a:r>
            <a:r>
              <a:rPr lang="en" b="0"/>
              <a:t> function:</a:t>
            </a:r>
            <a:br>
              <a:rPr lang="en" b="0"/>
            </a:br>
            <a:br>
              <a:rPr lang="en" b="0"/>
            </a:br>
            <a:r>
              <a:rPr lang="en" sz="1200" b="0"/>
              <a:t>let str = </a:t>
            </a:r>
            <a:r>
              <a:rPr lang="en" sz="1200" b="0">
                <a:latin typeface="Consolas"/>
                <a:ea typeface="Consolas"/>
                <a:cs typeface="Consolas"/>
                <a:sym typeface="Consolas"/>
              </a:rPr>
              <a:t>JSON.stringify(person);</a:t>
            </a:r>
            <a:br>
              <a:rPr lang="en" sz="1200" b="0"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 b="0">
                <a:latin typeface="Consolas"/>
                <a:ea typeface="Consolas"/>
                <a:cs typeface="Consolas"/>
                <a:sym typeface="Consolas"/>
              </a:rPr>
              <a:t>str; ⇒ '{"name":"María Lopez","SPIRE":12345678}'</a:t>
            </a:r>
            <a:br>
              <a:rPr lang="en" b="0"/>
            </a:br>
            <a:endParaRPr b="0"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b="0"/>
              <a:t>Using </a:t>
            </a:r>
            <a:r>
              <a:rPr lang="en"/>
              <a:t>JSON.parse</a:t>
            </a:r>
            <a:r>
              <a:rPr lang="en" b="0"/>
              <a:t> function:</a:t>
            </a:r>
            <a:br>
              <a:rPr lang="en" b="0"/>
            </a:br>
            <a:br>
              <a:rPr lang="en" b="0"/>
            </a:br>
            <a:r>
              <a:rPr lang="en" sz="1200" b="0">
                <a:latin typeface="Consolas"/>
                <a:ea typeface="Consolas"/>
                <a:cs typeface="Consolas"/>
                <a:sym typeface="Consolas"/>
              </a:rPr>
              <a:t>JSON.parse(str) </a:t>
            </a:r>
            <a:br>
              <a:rPr lang="en" sz="1200" b="0"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 b="0">
                <a:latin typeface="Consolas"/>
                <a:ea typeface="Consolas"/>
                <a:cs typeface="Consolas"/>
                <a:sym typeface="Consolas"/>
              </a:rPr>
              <a:t>    ⇒ {name: 'María Lopez', SPIRE: 12345678}</a:t>
            </a:r>
            <a:endParaRPr sz="1000" b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400"/>
              <a:buNone/>
            </a:pPr>
            <a:endParaRPr/>
          </a:p>
        </p:txBody>
      </p:sp>
      <p:sp>
        <p:nvSpPr>
          <p:cNvPr id="113" name="Google Shape;113;p19"/>
          <p:cNvSpPr txBox="1">
            <a:spLocks noGrp="1"/>
          </p:cNvSpPr>
          <p:nvPr>
            <p:ph type="body" idx="2"/>
          </p:nvPr>
        </p:nvSpPr>
        <p:spPr>
          <a:xfrm>
            <a:off x="4832400" y="3450975"/>
            <a:ext cx="3999900" cy="12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400"/>
              <a:buNone/>
            </a:pPr>
            <a:r>
              <a:rPr lang="en" b="0"/>
              <a:t>Image from </a:t>
            </a:r>
            <a:r>
              <a:rPr lang="en" b="0" u="sng">
                <a:solidFill>
                  <a:schemeClr val="hlink"/>
                </a:solidFill>
                <a:hlinkClick r:id="rId3"/>
              </a:rPr>
              <a:t>JavaScript Tutor - Visualize JavaScript code execution to learn JavaScript online</a:t>
            </a:r>
            <a:r>
              <a:rPr lang="en" b="0"/>
              <a:t> - great place to try out snippets of JavaScript code!</a:t>
            </a:r>
            <a:endParaRPr b="0"/>
          </a:p>
        </p:txBody>
      </p:sp>
      <p:pic>
        <p:nvPicPr>
          <p:cNvPr id="114" name="Google Shape;114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017825" y="1852613"/>
            <a:ext cx="3629025" cy="1438275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9"/>
          <p:cNvSpPr txBox="1">
            <a:spLocks noGrp="1"/>
          </p:cNvSpPr>
          <p:nvPr>
            <p:ph type="body" idx="2"/>
          </p:nvPr>
        </p:nvSpPr>
        <p:spPr>
          <a:xfrm>
            <a:off x="4832400" y="760525"/>
            <a:ext cx="3999900" cy="12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400"/>
              <a:buNone/>
            </a:pPr>
            <a:r>
              <a:rPr lang="en" b="0">
                <a:latin typeface="Consolas"/>
                <a:ea typeface="Consolas"/>
                <a:cs typeface="Consolas"/>
                <a:sym typeface="Consolas"/>
              </a:rPr>
              <a:t>let person = { </a:t>
            </a:r>
            <a:br>
              <a:rPr lang="en" b="0">
                <a:latin typeface="Consolas"/>
                <a:ea typeface="Consolas"/>
                <a:cs typeface="Consolas"/>
                <a:sym typeface="Consolas"/>
              </a:rPr>
            </a:br>
            <a:r>
              <a:rPr lang="en" b="0">
                <a:latin typeface="Consolas"/>
                <a:ea typeface="Consolas"/>
                <a:cs typeface="Consolas"/>
                <a:sym typeface="Consolas"/>
              </a:rPr>
              <a:t>	'name' : 'María Lopez', </a:t>
            </a:r>
            <a:br>
              <a:rPr lang="en" b="0">
                <a:latin typeface="Consolas"/>
                <a:ea typeface="Consolas"/>
                <a:cs typeface="Consolas"/>
                <a:sym typeface="Consolas"/>
              </a:rPr>
            </a:br>
            <a:r>
              <a:rPr lang="en" b="0">
                <a:latin typeface="Consolas"/>
                <a:ea typeface="Consolas"/>
                <a:cs typeface="Consolas"/>
                <a:sym typeface="Consolas"/>
              </a:rPr>
              <a:t>	'SPIRE' : 12345678 </a:t>
            </a:r>
            <a:br>
              <a:rPr lang="en" b="0">
                <a:latin typeface="Consolas"/>
                <a:ea typeface="Consolas"/>
                <a:cs typeface="Consolas"/>
                <a:sym typeface="Consolas"/>
              </a:rPr>
            </a:br>
            <a:r>
              <a:rPr lang="en" b="0">
                <a:latin typeface="Consolas"/>
                <a:ea typeface="Consolas"/>
                <a:cs typeface="Consolas"/>
                <a:sym typeface="Consolas"/>
              </a:rPr>
              <a:t>};</a:t>
            </a:r>
            <a:endParaRPr b="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0"/>
          <p:cNvSpPr txBox="1">
            <a:spLocks noGrp="1"/>
          </p:cNvSpPr>
          <p:nvPr>
            <p:ph type="title"/>
          </p:nvPr>
        </p:nvSpPr>
        <p:spPr>
          <a:xfrm>
            <a:off x="311700" y="134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Arrays - length</a:t>
            </a:r>
            <a:endParaRPr/>
          </a:p>
        </p:txBody>
      </p:sp>
      <p:sp>
        <p:nvSpPr>
          <p:cNvPr id="121" name="Google Shape;121;p20"/>
          <p:cNvSpPr txBox="1">
            <a:spLocks noGrp="1"/>
          </p:cNvSpPr>
          <p:nvPr>
            <p:ph type="body" idx="1"/>
          </p:nvPr>
        </p:nvSpPr>
        <p:spPr>
          <a:xfrm>
            <a:off x="311700" y="826200"/>
            <a:ext cx="3999900" cy="3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You can get the length of an array</a:t>
            </a:r>
            <a:endParaRPr/>
          </a:p>
          <a:p>
            <a:pPr marL="457200" lvl="0" indent="-3175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 b="0"/>
              <a:t>Using the </a:t>
            </a:r>
            <a:r>
              <a:rPr lang="en"/>
              <a:t>length</a:t>
            </a:r>
            <a:r>
              <a:rPr lang="en" b="0"/>
              <a:t> property:</a:t>
            </a:r>
            <a:br>
              <a:rPr lang="en" b="0"/>
            </a:br>
            <a:br>
              <a:rPr lang="en" b="0"/>
            </a:br>
            <a:r>
              <a:rPr lang="en" b="0">
                <a:latin typeface="Consolas"/>
                <a:ea typeface="Consolas"/>
                <a:cs typeface="Consolas"/>
                <a:sym typeface="Consolas"/>
              </a:rPr>
              <a:t>arr.length; ⇒ 2</a:t>
            </a:r>
            <a:br>
              <a:rPr lang="en" b="0"/>
            </a:br>
            <a:endParaRPr b="0"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b="0"/>
              <a:t>BEWARE: if you misspell length you do not get what you expect:</a:t>
            </a:r>
            <a:br>
              <a:rPr lang="en" b="0"/>
            </a:br>
            <a:br>
              <a:rPr lang="en" b="0"/>
            </a:br>
            <a:r>
              <a:rPr lang="en" b="0"/>
              <a:t>arr.lenth</a:t>
            </a:r>
            <a:r>
              <a:rPr lang="en" b="0">
                <a:latin typeface="Consolas"/>
                <a:ea typeface="Consolas"/>
                <a:cs typeface="Consolas"/>
                <a:sym typeface="Consolas"/>
              </a:rPr>
              <a:t>; ⇒ undefined</a:t>
            </a:r>
            <a:br>
              <a:rPr lang="en" b="0">
                <a:latin typeface="Consolas"/>
                <a:ea typeface="Consolas"/>
                <a:cs typeface="Consolas"/>
                <a:sym typeface="Consolas"/>
              </a:rPr>
            </a:br>
            <a:endParaRPr b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400"/>
              <a:buNone/>
            </a:pPr>
            <a:endParaRPr/>
          </a:p>
        </p:txBody>
      </p:sp>
      <p:sp>
        <p:nvSpPr>
          <p:cNvPr id="122" name="Google Shape;122;p20"/>
          <p:cNvSpPr txBox="1">
            <a:spLocks noGrp="1"/>
          </p:cNvSpPr>
          <p:nvPr>
            <p:ph type="body" idx="2"/>
          </p:nvPr>
        </p:nvSpPr>
        <p:spPr>
          <a:xfrm>
            <a:off x="4832400" y="3450975"/>
            <a:ext cx="3999900" cy="12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400"/>
              <a:buNone/>
            </a:pPr>
            <a:r>
              <a:rPr lang="en" b="0"/>
              <a:t>Image from </a:t>
            </a:r>
            <a:r>
              <a:rPr lang="en" b="0" u="sng">
                <a:solidFill>
                  <a:schemeClr val="hlink"/>
                </a:solidFill>
                <a:hlinkClick r:id="rId3"/>
              </a:rPr>
              <a:t>JavaScript Tutor - Visualize JavaScript code execution to learn JavaScript online</a:t>
            </a:r>
            <a:r>
              <a:rPr lang="en" b="0"/>
              <a:t> - great place to try out snippets of JavaScript code!</a:t>
            </a:r>
            <a:endParaRPr b="0"/>
          </a:p>
        </p:txBody>
      </p:sp>
      <p:sp>
        <p:nvSpPr>
          <p:cNvPr id="123" name="Google Shape;123;p20"/>
          <p:cNvSpPr txBox="1">
            <a:spLocks noGrp="1"/>
          </p:cNvSpPr>
          <p:nvPr>
            <p:ph type="body" idx="2"/>
          </p:nvPr>
        </p:nvSpPr>
        <p:spPr>
          <a:xfrm>
            <a:off x="4832400" y="760525"/>
            <a:ext cx="3999900" cy="12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400"/>
              <a:buNone/>
            </a:pPr>
            <a:r>
              <a:rPr lang="en" b="0">
                <a:latin typeface="Consolas"/>
                <a:ea typeface="Consolas"/>
                <a:cs typeface="Consolas"/>
                <a:sym typeface="Consolas"/>
              </a:rPr>
              <a:t>let arr = [10, 20];</a:t>
            </a:r>
            <a:endParaRPr b="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24" name="Google Shape;124;p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50938" y="1546125"/>
            <a:ext cx="3362825" cy="139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1"/>
          <p:cNvSpPr txBox="1">
            <a:spLocks noGrp="1"/>
          </p:cNvSpPr>
          <p:nvPr>
            <p:ph type="title"/>
          </p:nvPr>
        </p:nvSpPr>
        <p:spPr>
          <a:xfrm>
            <a:off x="311700" y="134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Arrays - indexing</a:t>
            </a:r>
            <a:endParaRPr/>
          </a:p>
        </p:txBody>
      </p:sp>
      <p:sp>
        <p:nvSpPr>
          <p:cNvPr id="130" name="Google Shape;130;p21"/>
          <p:cNvSpPr txBox="1">
            <a:spLocks noGrp="1"/>
          </p:cNvSpPr>
          <p:nvPr>
            <p:ph type="body" idx="1"/>
          </p:nvPr>
        </p:nvSpPr>
        <p:spPr>
          <a:xfrm>
            <a:off x="311700" y="826200"/>
            <a:ext cx="3999900" cy="3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You can index arrays to retrieve elements:</a:t>
            </a:r>
            <a:endParaRPr/>
          </a:p>
          <a:p>
            <a:pPr marL="457200" lvl="0" indent="-3175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 b="0"/>
              <a:t>Using the [] operators:</a:t>
            </a:r>
            <a:br>
              <a:rPr lang="en" b="0"/>
            </a:br>
            <a:br>
              <a:rPr lang="en" b="0"/>
            </a:br>
            <a:r>
              <a:rPr lang="en" b="0">
                <a:latin typeface="Consolas"/>
                <a:ea typeface="Consolas"/>
                <a:cs typeface="Consolas"/>
                <a:sym typeface="Consolas"/>
              </a:rPr>
              <a:t>arr[0]; ⇒ 10</a:t>
            </a:r>
            <a:br>
              <a:rPr lang="en" b="0"/>
            </a:br>
            <a:endParaRPr b="0"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b="0"/>
              <a:t>Indexing an element that doesn’t exist:</a:t>
            </a:r>
            <a:br>
              <a:rPr lang="en" b="0"/>
            </a:br>
            <a:br>
              <a:rPr lang="en" b="0"/>
            </a:br>
            <a:r>
              <a:rPr lang="en" b="0"/>
              <a:t>arr[12]</a:t>
            </a:r>
            <a:r>
              <a:rPr lang="en" b="0">
                <a:latin typeface="Consolas"/>
                <a:ea typeface="Consolas"/>
                <a:cs typeface="Consolas"/>
                <a:sym typeface="Consolas"/>
              </a:rPr>
              <a:t>; ⇒ undefined</a:t>
            </a:r>
            <a:br>
              <a:rPr lang="en" b="0">
                <a:latin typeface="Consolas"/>
                <a:ea typeface="Consolas"/>
                <a:cs typeface="Consolas"/>
                <a:sym typeface="Consolas"/>
              </a:rPr>
            </a:br>
            <a:endParaRPr b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400"/>
              <a:buNone/>
            </a:pPr>
            <a:endParaRPr/>
          </a:p>
        </p:txBody>
      </p:sp>
      <p:sp>
        <p:nvSpPr>
          <p:cNvPr id="131" name="Google Shape;131;p21"/>
          <p:cNvSpPr txBox="1">
            <a:spLocks noGrp="1"/>
          </p:cNvSpPr>
          <p:nvPr>
            <p:ph type="body" idx="2"/>
          </p:nvPr>
        </p:nvSpPr>
        <p:spPr>
          <a:xfrm>
            <a:off x="4832400" y="3450975"/>
            <a:ext cx="3999900" cy="12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400"/>
              <a:buNone/>
            </a:pPr>
            <a:r>
              <a:rPr lang="en" b="0"/>
              <a:t>Image from </a:t>
            </a:r>
            <a:r>
              <a:rPr lang="en" b="0" u="sng">
                <a:solidFill>
                  <a:schemeClr val="hlink"/>
                </a:solidFill>
                <a:hlinkClick r:id="rId3"/>
              </a:rPr>
              <a:t>JavaScript Tutor - Visualize JavaScript code execution to learn JavaScript online</a:t>
            </a:r>
            <a:r>
              <a:rPr lang="en" b="0"/>
              <a:t> - great place to try out snippets of JavaScript code!</a:t>
            </a:r>
            <a:endParaRPr b="0"/>
          </a:p>
        </p:txBody>
      </p:sp>
      <p:sp>
        <p:nvSpPr>
          <p:cNvPr id="132" name="Google Shape;132;p21"/>
          <p:cNvSpPr txBox="1">
            <a:spLocks noGrp="1"/>
          </p:cNvSpPr>
          <p:nvPr>
            <p:ph type="body" idx="2"/>
          </p:nvPr>
        </p:nvSpPr>
        <p:spPr>
          <a:xfrm>
            <a:off x="4832400" y="760525"/>
            <a:ext cx="3999900" cy="12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400"/>
              <a:buNone/>
            </a:pPr>
            <a:r>
              <a:rPr lang="en" b="0">
                <a:latin typeface="Consolas"/>
                <a:ea typeface="Consolas"/>
                <a:cs typeface="Consolas"/>
                <a:sym typeface="Consolas"/>
              </a:rPr>
              <a:t>let arr = [10, 20];</a:t>
            </a:r>
            <a:endParaRPr b="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33" name="Google Shape;133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50938" y="1546125"/>
            <a:ext cx="3362825" cy="139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im Richards Style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A61C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261</TotalTime>
  <Words>2042</Words>
  <Application>Microsoft Macintosh PowerPoint</Application>
  <PresentationFormat>On-screen Show (16:9)</PresentationFormat>
  <Paragraphs>142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Consolas</vt:lpstr>
      <vt:lpstr>Arial</vt:lpstr>
      <vt:lpstr>Lato</vt:lpstr>
      <vt:lpstr>Lato Light</vt:lpstr>
      <vt:lpstr>Tim Richards Style</vt:lpstr>
      <vt:lpstr>COMPSCI 326</vt:lpstr>
      <vt:lpstr>Resources</vt:lpstr>
      <vt:lpstr>Objects - property access</vt:lpstr>
      <vt:lpstr>Objects - property access</vt:lpstr>
      <vt:lpstr>Objects - property existence</vt:lpstr>
      <vt:lpstr>Objects - property deletion</vt:lpstr>
      <vt:lpstr>Objects - to strings and back again</vt:lpstr>
      <vt:lpstr>Arrays - length</vt:lpstr>
      <vt:lpstr>Arrays - indexing</vt:lpstr>
      <vt:lpstr>Arrays - truthy/falsy</vt:lpstr>
      <vt:lpstr>Arrays - like a stack, push/pop</vt:lpstr>
      <vt:lpstr>Arrays - from the front, shift/unshift</vt:lpstr>
      <vt:lpstr>Arrays - using it like a queue</vt:lpstr>
      <vt:lpstr>Arrays - to strings and back again</vt:lpstr>
      <vt:lpstr>Arrays - iteration</vt:lpstr>
      <vt:lpstr>Arrays - functions</vt:lpstr>
      <vt:lpstr>Arrays - iterating like a JavaScript pro with forEach</vt:lpstr>
      <vt:lpstr>Arrays - mapping one array to another</vt:lpstr>
      <vt:lpstr>The 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COMPSCI 326</dc:title>
  <cp:lastModifiedBy>Timothy Richards</cp:lastModifiedBy>
  <cp:revision>2</cp:revision>
  <dcterms:modified xsi:type="dcterms:W3CDTF">2023-02-15T01:02:40Z</dcterms:modified>
</cp:coreProperties>
</file>